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6"/>
  </p:notesMasterIdLst>
  <p:sldIdLst>
    <p:sldId id="256" r:id="rId2"/>
    <p:sldId id="319" r:id="rId3"/>
    <p:sldId id="295" r:id="rId4"/>
    <p:sldId id="296" r:id="rId5"/>
    <p:sldId id="300" r:id="rId6"/>
    <p:sldId id="297" r:id="rId7"/>
    <p:sldId id="306" r:id="rId8"/>
    <p:sldId id="304" r:id="rId9"/>
    <p:sldId id="298" r:id="rId10"/>
    <p:sldId id="302" r:id="rId11"/>
    <p:sldId id="307" r:id="rId12"/>
    <p:sldId id="303" r:id="rId13"/>
    <p:sldId id="305" r:id="rId14"/>
    <p:sldId id="299" r:id="rId15"/>
    <p:sldId id="308" r:id="rId16"/>
    <p:sldId id="310" r:id="rId17"/>
    <p:sldId id="309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20" r:id="rId27"/>
    <p:sldId id="321" r:id="rId28"/>
    <p:sldId id="322" r:id="rId29"/>
    <p:sldId id="326" r:id="rId30"/>
    <p:sldId id="327" r:id="rId31"/>
    <p:sldId id="323" r:id="rId32"/>
    <p:sldId id="328" r:id="rId33"/>
    <p:sldId id="329" r:id="rId34"/>
    <p:sldId id="324" r:id="rId35"/>
    <p:sldId id="325" r:id="rId36"/>
    <p:sldId id="259" r:id="rId37"/>
    <p:sldId id="261" r:id="rId38"/>
    <p:sldId id="258" r:id="rId39"/>
    <p:sldId id="257" r:id="rId40"/>
    <p:sldId id="260" r:id="rId41"/>
    <p:sldId id="262" r:id="rId42"/>
    <p:sldId id="263" r:id="rId43"/>
    <p:sldId id="264" r:id="rId44"/>
    <p:sldId id="265" r:id="rId45"/>
    <p:sldId id="266" r:id="rId46"/>
    <p:sldId id="301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  <p:sldId id="283" r:id="rId64"/>
    <p:sldId id="284" r:id="rId65"/>
    <p:sldId id="285" r:id="rId66"/>
    <p:sldId id="286" r:id="rId67"/>
    <p:sldId id="287" r:id="rId68"/>
    <p:sldId id="288" r:id="rId69"/>
    <p:sldId id="289" r:id="rId70"/>
    <p:sldId id="290" r:id="rId71"/>
    <p:sldId id="291" r:id="rId72"/>
    <p:sldId id="292" r:id="rId73"/>
    <p:sldId id="293" r:id="rId74"/>
    <p:sldId id="294" r:id="rId7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Montserrat" panose="00000500000000000000" pitchFamily="2" charset="0"/>
      <p:regular r:id="rId81"/>
      <p:bold r:id="rId82"/>
      <p:italic r:id="rId83"/>
      <p:boldItalic r:id="rId84"/>
    </p:embeddedFont>
    <p:embeddedFont>
      <p:font typeface="Quicksand" panose="020B0604020202020204" charset="0"/>
      <p:regular r:id="rId85"/>
      <p:bold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0BA"/>
    <a:srgbClr val="00B050"/>
    <a:srgbClr val="AFFBC7"/>
    <a:srgbClr val="618ACB"/>
    <a:srgbClr val="C5515D"/>
    <a:srgbClr val="31595C"/>
    <a:srgbClr val="2E3037"/>
    <a:srgbClr val="FFFFFF"/>
    <a:srgbClr val="999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02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347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44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29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706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153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987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897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078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374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4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92539d42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92539d42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203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5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215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607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186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23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01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79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880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17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035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306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068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482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378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732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563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35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428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69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110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92539d42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92539d42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92539d42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92539d42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92539d42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92539d42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92539d4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92539d4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92539d42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92539d42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92539d425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92539d425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b92539d42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b92539d42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92539d42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92539d42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92539d425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92539d425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489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85023b3ac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85023b3ac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4f601ca6d_4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4f601ca6d_4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63b484949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63b484949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477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78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icksand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730131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Architecture Distribuée</a:t>
            </a:r>
            <a:br>
              <a:rPr lang="fr-FR" dirty="0"/>
            </a:br>
            <a:r>
              <a:rPr lang="fr-FR" sz="1600" dirty="0"/>
              <a:t>Stream of tweets</a:t>
            </a:r>
            <a:endParaRPr dirty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F58096C1-E299-CA98-4107-CC3C49B5E8ED}"/>
              </a:ext>
            </a:extLst>
          </p:cNvPr>
          <p:cNvSpPr txBox="1">
            <a:spLocks/>
          </p:cNvSpPr>
          <p:nvPr/>
        </p:nvSpPr>
        <p:spPr>
          <a:xfrm>
            <a:off x="3092342" y="4759578"/>
            <a:ext cx="5979295" cy="332117"/>
          </a:xfrm>
          <a:prstGeom prst="rect">
            <a:avLst/>
          </a:prstGeom>
        </p:spPr>
        <p:txBody>
          <a:bodyPr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rgbClr val="FFFFFF"/>
                </a:solidFill>
              </a:rPr>
              <a:t>Alexis QUINCONNEAU, </a:t>
            </a:r>
            <a:r>
              <a:rPr lang="fr-FR" dirty="0" err="1">
                <a:solidFill>
                  <a:srgbClr val="FFFFFF"/>
                </a:solidFill>
              </a:rPr>
              <a:t>Hosny</a:t>
            </a:r>
            <a:r>
              <a:rPr lang="fr-FR" dirty="0">
                <a:solidFill>
                  <a:srgbClr val="FFFFFF"/>
                </a:solidFill>
              </a:rPr>
              <a:t> NAIYA, Jordy NAIYA, Ismael CHAKHARI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39C0BA"/>
                </a:solidFill>
              </a:rPr>
              <a:t>ETAT ACTUEL DE LA ROUTINE – C 1.7</a:t>
            </a:r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F716613-1B61-6ED9-7BB8-EA7DE885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1269900"/>
            <a:ext cx="3860734" cy="2992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234;p29">
            <a:extLst>
              <a:ext uri="{FF2B5EF4-FFF2-40B4-BE49-F238E27FC236}">
                <a16:creationId xmlns:a16="http://schemas.microsoft.com/office/drawing/2014/main" id="{7545BE00-9558-FC6F-1D33-EDC8250190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13474" y="1194521"/>
            <a:ext cx="2507365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Fichier Excel</a:t>
            </a:r>
            <a:endParaRPr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576A97F-A904-A444-5F1A-A08C78F91881}"/>
              </a:ext>
            </a:extLst>
          </p:cNvPr>
          <p:cNvSpPr txBox="1"/>
          <p:nvPr/>
        </p:nvSpPr>
        <p:spPr>
          <a:xfrm>
            <a:off x="4396965" y="1797521"/>
            <a:ext cx="250736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>
                    <a:lumMod val="95000"/>
                  </a:schemeClr>
                </a:solidFill>
              </a:rPr>
              <a:t> Plus maintenu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>
                    <a:lumMod val="95000"/>
                  </a:schemeClr>
                </a:solidFill>
              </a:rPr>
              <a:t> Non robuste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>
                    <a:lumMod val="95000"/>
                  </a:schemeClr>
                </a:solidFill>
              </a:rPr>
              <a:t> Conception anarchique</a:t>
            </a:r>
          </a:p>
        </p:txBody>
      </p:sp>
      <p:grpSp>
        <p:nvGrpSpPr>
          <p:cNvPr id="16" name="Google Shape;991;p47">
            <a:extLst>
              <a:ext uri="{FF2B5EF4-FFF2-40B4-BE49-F238E27FC236}">
                <a16:creationId xmlns:a16="http://schemas.microsoft.com/office/drawing/2014/main" id="{B118027F-93A8-0836-11D0-347EB7B1604F}"/>
              </a:ext>
            </a:extLst>
          </p:cNvPr>
          <p:cNvGrpSpPr/>
          <p:nvPr/>
        </p:nvGrpSpPr>
        <p:grpSpPr>
          <a:xfrm>
            <a:off x="4425576" y="1034584"/>
            <a:ext cx="337797" cy="319873"/>
            <a:chOff x="5973900" y="318475"/>
            <a:chExt cx="401900" cy="380575"/>
          </a:xfrm>
        </p:grpSpPr>
        <p:sp>
          <p:nvSpPr>
            <p:cNvPr id="17" name="Google Shape;992;p47">
              <a:extLst>
                <a:ext uri="{FF2B5EF4-FFF2-40B4-BE49-F238E27FC236}">
                  <a16:creationId xmlns:a16="http://schemas.microsoft.com/office/drawing/2014/main" id="{0B7E8431-1BB3-F72C-2538-F772DAAADB43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93;p47">
              <a:extLst>
                <a:ext uri="{FF2B5EF4-FFF2-40B4-BE49-F238E27FC236}">
                  <a16:creationId xmlns:a16="http://schemas.microsoft.com/office/drawing/2014/main" id="{664E788C-EA4F-8588-C334-464815F61013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94;p47">
              <a:extLst>
                <a:ext uri="{FF2B5EF4-FFF2-40B4-BE49-F238E27FC236}">
                  <a16:creationId xmlns:a16="http://schemas.microsoft.com/office/drawing/2014/main" id="{2040D1D3-5C16-C824-23AA-33D5B9D51288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5;p47">
              <a:extLst>
                <a:ext uri="{FF2B5EF4-FFF2-40B4-BE49-F238E27FC236}">
                  <a16:creationId xmlns:a16="http://schemas.microsoft.com/office/drawing/2014/main" id="{F6DE2A97-3BEF-D2A7-8824-80D06B03B693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6;p47">
              <a:extLst>
                <a:ext uri="{FF2B5EF4-FFF2-40B4-BE49-F238E27FC236}">
                  <a16:creationId xmlns:a16="http://schemas.microsoft.com/office/drawing/2014/main" id="{DCB6B2A5-FDBA-D093-071A-B10035A17611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7;p47">
              <a:extLst>
                <a:ext uri="{FF2B5EF4-FFF2-40B4-BE49-F238E27FC236}">
                  <a16:creationId xmlns:a16="http://schemas.microsoft.com/office/drawing/2014/main" id="{D505CD0E-6D38-7F51-EF8C-70444CE09691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8;p47">
              <a:extLst>
                <a:ext uri="{FF2B5EF4-FFF2-40B4-BE49-F238E27FC236}">
                  <a16:creationId xmlns:a16="http://schemas.microsoft.com/office/drawing/2014/main" id="{24FD650A-6E32-541A-503C-7009D20C67C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9;p47">
              <a:extLst>
                <a:ext uri="{FF2B5EF4-FFF2-40B4-BE49-F238E27FC236}">
                  <a16:creationId xmlns:a16="http://schemas.microsoft.com/office/drawing/2014/main" id="{36FDF117-78DB-23EA-870B-1C467932507B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0;p47">
              <a:extLst>
                <a:ext uri="{FF2B5EF4-FFF2-40B4-BE49-F238E27FC236}">
                  <a16:creationId xmlns:a16="http://schemas.microsoft.com/office/drawing/2014/main" id="{A96A6D64-2965-74DE-AE86-F952E49BECCB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01;p47">
              <a:extLst>
                <a:ext uri="{FF2B5EF4-FFF2-40B4-BE49-F238E27FC236}">
                  <a16:creationId xmlns:a16="http://schemas.microsoft.com/office/drawing/2014/main" id="{B22EC605-E9CE-CA18-1371-558631E0E88B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2;p47">
              <a:extLst>
                <a:ext uri="{FF2B5EF4-FFF2-40B4-BE49-F238E27FC236}">
                  <a16:creationId xmlns:a16="http://schemas.microsoft.com/office/drawing/2014/main" id="{FA323470-38CC-D230-43CC-F87DFEA8907B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3;p47">
              <a:extLst>
                <a:ext uri="{FF2B5EF4-FFF2-40B4-BE49-F238E27FC236}">
                  <a16:creationId xmlns:a16="http://schemas.microsoft.com/office/drawing/2014/main" id="{6B7CB8BA-20F1-3674-B051-D1FED70750E4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4;p47">
              <a:extLst>
                <a:ext uri="{FF2B5EF4-FFF2-40B4-BE49-F238E27FC236}">
                  <a16:creationId xmlns:a16="http://schemas.microsoft.com/office/drawing/2014/main" id="{9289AC35-E1CF-5512-DA1D-36F1DDAA0D0E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5;p47">
              <a:extLst>
                <a:ext uri="{FF2B5EF4-FFF2-40B4-BE49-F238E27FC236}">
                  <a16:creationId xmlns:a16="http://schemas.microsoft.com/office/drawing/2014/main" id="{ED7EFE12-114B-430C-1BD0-73D1DD86C0E7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234;p29">
            <a:extLst>
              <a:ext uri="{FF2B5EF4-FFF2-40B4-BE49-F238E27FC236}">
                <a16:creationId xmlns:a16="http://schemas.microsoft.com/office/drawing/2014/main" id="{6C49361A-115B-0E6B-47D9-874DC652B417}"/>
              </a:ext>
            </a:extLst>
          </p:cNvPr>
          <p:cNvSpPr txBox="1">
            <a:spLocks/>
          </p:cNvSpPr>
          <p:nvPr/>
        </p:nvSpPr>
        <p:spPr>
          <a:xfrm>
            <a:off x="5356474" y="3123531"/>
            <a:ext cx="2507365" cy="1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/>
              <a:t>Manuel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FDC13AA-C0B8-C165-F55B-871CC0983CEE}"/>
              </a:ext>
            </a:extLst>
          </p:cNvPr>
          <p:cNvSpPr txBox="1"/>
          <p:nvPr/>
        </p:nvSpPr>
        <p:spPr>
          <a:xfrm>
            <a:off x="5539964" y="3726531"/>
            <a:ext cx="438889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>
                    <a:lumMod val="95000"/>
                  </a:schemeClr>
                </a:solidFill>
              </a:rPr>
              <a:t>Tache compliqué car beaucoup de source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>
                    <a:lumMod val="95000"/>
                  </a:schemeClr>
                </a:solidFill>
              </a:rPr>
              <a:t>Pas de control de saisie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chemeClr val="bg1">
                    <a:lumMod val="95000"/>
                  </a:schemeClr>
                </a:solidFill>
              </a:rPr>
              <a:t>Saisie manuel : source d’</a:t>
            </a:r>
            <a:r>
              <a:rPr lang="fr-FR" sz="1400" dirty="0" err="1">
                <a:solidFill>
                  <a:schemeClr val="bg1">
                    <a:lumMod val="95000"/>
                  </a:schemeClr>
                </a:solidFill>
              </a:rPr>
              <a:t>érreur</a:t>
            </a:r>
            <a:endParaRPr lang="fr-FR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Google Shape;794;p47">
            <a:extLst>
              <a:ext uri="{FF2B5EF4-FFF2-40B4-BE49-F238E27FC236}">
                <a16:creationId xmlns:a16="http://schemas.microsoft.com/office/drawing/2014/main" id="{A3F93B50-15F2-39AE-20F8-5F1ABA1586D6}"/>
              </a:ext>
            </a:extLst>
          </p:cNvPr>
          <p:cNvSpPr/>
          <p:nvPr/>
        </p:nvSpPr>
        <p:spPr>
          <a:xfrm>
            <a:off x="5539965" y="2966626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4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CONTEXTE &amp; FAITS GENERATEURS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Contexte RNCP &amp; Provenance du projet – C 1.1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Contexte usine &amp; routine de création de planning – C 1.1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Etat actuel de la routine – C 1.7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But, objectifs &amp; périmètre du projet – C 1.1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48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BUT, OBJECTIFS &amp; PERIMETRE DU PROJET – C 1.1</a:t>
            </a:r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1165475" y="1755472"/>
            <a:ext cx="2243137" cy="2045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9C0BA"/>
                </a:solidFill>
              </a:rPr>
              <a:t>Projet</a:t>
            </a:r>
            <a:endParaRPr b="1" dirty="0">
              <a:solidFill>
                <a:srgbClr val="39C0BA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dirty="0"/>
              <a:t>Mettre en place un </a:t>
            </a:r>
            <a:r>
              <a:rPr lang="fr-FR" sz="1200" dirty="0">
                <a:solidFill>
                  <a:srgbClr val="39C0BA"/>
                </a:solidFill>
              </a:rPr>
              <a:t>applicatif de gestion de plannings</a:t>
            </a:r>
            <a:r>
              <a:rPr lang="fr-FR" sz="1200" dirty="0"/>
              <a:t>, dans le cadre d’un </a:t>
            </a:r>
            <a:r>
              <a:rPr lang="fr-FR" sz="1200" dirty="0">
                <a:solidFill>
                  <a:srgbClr val="39C0BA"/>
                </a:solidFill>
              </a:rPr>
              <a:t>activité industrielle</a:t>
            </a:r>
            <a:r>
              <a:rPr lang="fr-FR" sz="1200" dirty="0"/>
              <a:t> (usine). Le but est de </a:t>
            </a:r>
            <a:r>
              <a:rPr lang="fr-FR" sz="1200" dirty="0">
                <a:solidFill>
                  <a:srgbClr val="39C0BA"/>
                </a:solidFill>
              </a:rPr>
              <a:t>gérer les effectifs de production </a:t>
            </a:r>
            <a:r>
              <a:rPr lang="fr-FR" sz="1200" dirty="0"/>
              <a:t>ainsi que leur affectation a un poste de travail a la semaine. </a:t>
            </a:r>
            <a:endParaRPr sz="1200" dirty="0"/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" name="Google Shape;695;p47">
            <a:extLst>
              <a:ext uri="{FF2B5EF4-FFF2-40B4-BE49-F238E27FC236}">
                <a16:creationId xmlns:a16="http://schemas.microsoft.com/office/drawing/2014/main" id="{2D32822E-880A-42E2-EDAF-4A260F46E9C9}"/>
              </a:ext>
            </a:extLst>
          </p:cNvPr>
          <p:cNvGrpSpPr/>
          <p:nvPr/>
        </p:nvGrpSpPr>
        <p:grpSpPr>
          <a:xfrm>
            <a:off x="1266500" y="1606031"/>
            <a:ext cx="349060" cy="298882"/>
            <a:chOff x="1934025" y="1001650"/>
            <a:chExt cx="415300" cy="355600"/>
          </a:xfrm>
        </p:grpSpPr>
        <p:sp>
          <p:nvSpPr>
            <p:cNvPr id="3" name="Google Shape;696;p47">
              <a:extLst>
                <a:ext uri="{FF2B5EF4-FFF2-40B4-BE49-F238E27FC236}">
                  <a16:creationId xmlns:a16="http://schemas.microsoft.com/office/drawing/2014/main" id="{09353559-8DFD-AF77-5E62-087B565F6226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97;p47">
              <a:extLst>
                <a:ext uri="{FF2B5EF4-FFF2-40B4-BE49-F238E27FC236}">
                  <a16:creationId xmlns:a16="http://schemas.microsoft.com/office/drawing/2014/main" id="{FC6586C5-C293-426C-D183-22A141BCC773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98;p47">
              <a:extLst>
                <a:ext uri="{FF2B5EF4-FFF2-40B4-BE49-F238E27FC236}">
                  <a16:creationId xmlns:a16="http://schemas.microsoft.com/office/drawing/2014/main" id="{9284ABFB-06B6-C201-3515-037DFC07CFD4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9;p47">
              <a:extLst>
                <a:ext uri="{FF2B5EF4-FFF2-40B4-BE49-F238E27FC236}">
                  <a16:creationId xmlns:a16="http://schemas.microsoft.com/office/drawing/2014/main" id="{D5985DE4-A6AD-E043-E8BC-6F6DA387D1FC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34;p29">
            <a:extLst>
              <a:ext uri="{FF2B5EF4-FFF2-40B4-BE49-F238E27FC236}">
                <a16:creationId xmlns:a16="http://schemas.microsoft.com/office/drawing/2014/main" id="{C220C42D-ABB7-41B3-F1AE-AB3608B73773}"/>
              </a:ext>
            </a:extLst>
          </p:cNvPr>
          <p:cNvSpPr txBox="1">
            <a:spLocks/>
          </p:cNvSpPr>
          <p:nvPr/>
        </p:nvSpPr>
        <p:spPr>
          <a:xfrm>
            <a:off x="3751510" y="1755471"/>
            <a:ext cx="2596897" cy="269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>
                <a:solidFill>
                  <a:srgbClr val="39C0BA"/>
                </a:solidFill>
              </a:rPr>
              <a:t>Périmètre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Application Fonctionnel </a:t>
            </a:r>
            <a:r>
              <a:rPr lang="fr-FR" sz="1050" b="1" dirty="0"/>
              <a:t>(POC)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Base de donnée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Interface Web/Mobile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Formation a la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Formation utilisateurs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Documents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Documents utilisation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29" name="Google Shape;680;p47">
            <a:extLst>
              <a:ext uri="{FF2B5EF4-FFF2-40B4-BE49-F238E27FC236}">
                <a16:creationId xmlns:a16="http://schemas.microsoft.com/office/drawing/2014/main" id="{590C8CF9-C2B0-AD4F-2674-E137037582AD}"/>
              </a:ext>
            </a:extLst>
          </p:cNvPr>
          <p:cNvSpPr/>
          <p:nvPr/>
        </p:nvSpPr>
        <p:spPr>
          <a:xfrm>
            <a:off x="3766107" y="1588632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34;p29">
            <a:extLst>
              <a:ext uri="{FF2B5EF4-FFF2-40B4-BE49-F238E27FC236}">
                <a16:creationId xmlns:a16="http://schemas.microsoft.com/office/drawing/2014/main" id="{77DF71EB-9BD9-8DFB-A159-E131A4D4A378}"/>
              </a:ext>
            </a:extLst>
          </p:cNvPr>
          <p:cNvSpPr txBox="1">
            <a:spLocks/>
          </p:cNvSpPr>
          <p:nvPr/>
        </p:nvSpPr>
        <p:spPr>
          <a:xfrm>
            <a:off x="6579051" y="1755471"/>
            <a:ext cx="2596897" cy="269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>
                <a:solidFill>
                  <a:srgbClr val="39C0BA"/>
                </a:solidFill>
              </a:rPr>
              <a:t>Partie prenante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Responsable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Team 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Operateur</a:t>
            </a:r>
            <a:endParaRPr lang="fr-F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grpSp>
        <p:nvGrpSpPr>
          <p:cNvPr id="9" name="Google Shape;788;p47">
            <a:extLst>
              <a:ext uri="{FF2B5EF4-FFF2-40B4-BE49-F238E27FC236}">
                <a16:creationId xmlns:a16="http://schemas.microsoft.com/office/drawing/2014/main" id="{27DB24AD-6E23-2CAC-31BE-93C16C2A51CD}"/>
              </a:ext>
            </a:extLst>
          </p:cNvPr>
          <p:cNvGrpSpPr/>
          <p:nvPr/>
        </p:nvGrpSpPr>
        <p:grpSpPr>
          <a:xfrm>
            <a:off x="6665102" y="1606031"/>
            <a:ext cx="140237" cy="318339"/>
            <a:chOff x="4747025" y="2332025"/>
            <a:chExt cx="166850" cy="378750"/>
          </a:xfrm>
        </p:grpSpPr>
        <p:sp>
          <p:nvSpPr>
            <p:cNvPr id="10" name="Google Shape;789;p47">
              <a:extLst>
                <a:ext uri="{FF2B5EF4-FFF2-40B4-BE49-F238E27FC236}">
                  <a16:creationId xmlns:a16="http://schemas.microsoft.com/office/drawing/2014/main" id="{A12CF60E-66D2-FDCB-BF4E-3F35F71CAC34}"/>
                </a:ext>
              </a:extLst>
            </p:cNvPr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0;p47">
              <a:extLst>
                <a:ext uri="{FF2B5EF4-FFF2-40B4-BE49-F238E27FC236}">
                  <a16:creationId xmlns:a16="http://schemas.microsoft.com/office/drawing/2014/main" id="{8B680328-D306-8E45-6B2A-CE3BD378FDD9}"/>
                </a:ext>
              </a:extLst>
            </p:cNvPr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669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BUT, OBJECTIFS &amp; PERIMETRE DU PROJET – C 1.1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7" name="Google Shape;234;p29">
            <a:extLst>
              <a:ext uri="{FF2B5EF4-FFF2-40B4-BE49-F238E27FC236}">
                <a16:creationId xmlns:a16="http://schemas.microsoft.com/office/drawing/2014/main" id="{00300115-C7B5-CDBC-7595-F10CE8B98D3D}"/>
              </a:ext>
            </a:extLst>
          </p:cNvPr>
          <p:cNvSpPr txBox="1">
            <a:spLocks/>
          </p:cNvSpPr>
          <p:nvPr/>
        </p:nvSpPr>
        <p:spPr>
          <a:xfrm>
            <a:off x="1360772" y="1793297"/>
            <a:ext cx="5184116" cy="269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>
                <a:solidFill>
                  <a:srgbClr val="39C0BA"/>
                </a:solidFill>
              </a:rPr>
              <a:t>Objectifs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Rendre la création de plannings </a:t>
            </a:r>
            <a:r>
              <a:rPr lang="fr-FR" sz="1200" b="1" dirty="0">
                <a:solidFill>
                  <a:srgbClr val="39C0BA"/>
                </a:solidFill>
              </a:rPr>
              <a:t>simple et robuste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Réduire le </a:t>
            </a:r>
            <a:r>
              <a:rPr lang="fr-FR" sz="1200" b="1" dirty="0">
                <a:solidFill>
                  <a:srgbClr val="39C0BA"/>
                </a:solidFill>
              </a:rPr>
              <a:t>temps passé sur la tache </a:t>
            </a:r>
            <a:r>
              <a:rPr lang="fr-FR" sz="1200" b="1" dirty="0"/>
              <a:t>par tous les team leaders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Prendre en compte les </a:t>
            </a:r>
            <a:r>
              <a:rPr lang="fr-FR" sz="1200" b="1" dirty="0">
                <a:solidFill>
                  <a:srgbClr val="39C0BA"/>
                </a:solidFill>
              </a:rPr>
              <a:t>niveaux de formation </a:t>
            </a:r>
            <a:r>
              <a:rPr lang="fr-FR" sz="1200" b="1" dirty="0"/>
              <a:t>dans les contrainte de création des plannings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Livrer un </a:t>
            </a:r>
            <a:r>
              <a:rPr lang="fr-FR" sz="1200" b="1" dirty="0">
                <a:solidFill>
                  <a:srgbClr val="39C0BA"/>
                </a:solidFill>
              </a:rPr>
              <a:t>POC de l’applicatif </a:t>
            </a:r>
            <a:r>
              <a:rPr lang="fr-FR" sz="1200" b="1" dirty="0"/>
              <a:t>end 2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Livrer les </a:t>
            </a:r>
            <a:r>
              <a:rPr lang="fr-FR" sz="1200" b="1" dirty="0">
                <a:solidFill>
                  <a:srgbClr val="39C0BA"/>
                </a:solidFill>
              </a:rPr>
              <a:t>documents d’installation </a:t>
            </a:r>
            <a:r>
              <a:rPr lang="fr-FR" sz="1200" b="1" dirty="0"/>
              <a:t>et de </a:t>
            </a:r>
            <a:r>
              <a:rPr lang="fr-FR" sz="1200" b="1" dirty="0">
                <a:solidFill>
                  <a:srgbClr val="39C0BA"/>
                </a:solidFill>
              </a:rPr>
              <a:t>guide utilisateur </a:t>
            </a:r>
            <a:r>
              <a:rPr lang="fr-FR" sz="1200" b="1" dirty="0"/>
              <a:t>associer a l’applicatif</a:t>
            </a:r>
          </a:p>
        </p:txBody>
      </p:sp>
      <p:sp>
        <p:nvSpPr>
          <p:cNvPr id="28" name="Google Shape;234;p29">
            <a:extLst>
              <a:ext uri="{FF2B5EF4-FFF2-40B4-BE49-F238E27FC236}">
                <a16:creationId xmlns:a16="http://schemas.microsoft.com/office/drawing/2014/main" id="{ED3220B0-FC07-69DE-2226-31FA9E2CF7C9}"/>
              </a:ext>
            </a:extLst>
          </p:cNvPr>
          <p:cNvSpPr txBox="1">
            <a:spLocks/>
          </p:cNvSpPr>
          <p:nvPr/>
        </p:nvSpPr>
        <p:spPr>
          <a:xfrm>
            <a:off x="6690023" y="1797042"/>
            <a:ext cx="2652138" cy="112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>
                <a:solidFill>
                  <a:srgbClr val="39C0BA"/>
                </a:solidFill>
              </a:rPr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Fichier </a:t>
            </a:r>
            <a:r>
              <a:rPr lang="fr-FR" sz="1200" b="1" dirty="0" err="1"/>
              <a:t>excel</a:t>
            </a:r>
            <a:r>
              <a:rPr lang="fr-FR" sz="1200" b="1" dirty="0"/>
              <a:t> actuels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Base de données des formation à jour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Chart graphique digital</a:t>
            </a:r>
          </a:p>
        </p:txBody>
      </p:sp>
      <p:grpSp>
        <p:nvGrpSpPr>
          <p:cNvPr id="30" name="Google Shape;1006;p47">
            <a:extLst>
              <a:ext uri="{FF2B5EF4-FFF2-40B4-BE49-F238E27FC236}">
                <a16:creationId xmlns:a16="http://schemas.microsoft.com/office/drawing/2014/main" id="{EAE50F51-A599-F4E6-07ED-46BFF21490D3}"/>
              </a:ext>
            </a:extLst>
          </p:cNvPr>
          <p:cNvGrpSpPr/>
          <p:nvPr/>
        </p:nvGrpSpPr>
        <p:grpSpPr>
          <a:xfrm>
            <a:off x="6736170" y="1666261"/>
            <a:ext cx="252838" cy="297071"/>
            <a:chOff x="1268550" y="929175"/>
            <a:chExt cx="407950" cy="497475"/>
          </a:xfrm>
        </p:grpSpPr>
        <p:sp>
          <p:nvSpPr>
            <p:cNvPr id="31" name="Google Shape;1007;p47">
              <a:extLst>
                <a:ext uri="{FF2B5EF4-FFF2-40B4-BE49-F238E27FC236}">
                  <a16:creationId xmlns:a16="http://schemas.microsoft.com/office/drawing/2014/main" id="{B2CB67AC-1E57-068F-CBB7-7FF020E6E0F4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8;p47">
              <a:extLst>
                <a:ext uri="{FF2B5EF4-FFF2-40B4-BE49-F238E27FC236}">
                  <a16:creationId xmlns:a16="http://schemas.microsoft.com/office/drawing/2014/main" id="{F4D9479B-7F07-09EF-C9C0-0B2FB5013EEA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9;p47">
              <a:extLst>
                <a:ext uri="{FF2B5EF4-FFF2-40B4-BE49-F238E27FC236}">
                  <a16:creationId xmlns:a16="http://schemas.microsoft.com/office/drawing/2014/main" id="{8ECAA2A8-A754-C563-0EB9-C8B9AA442238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747;p47">
            <a:extLst>
              <a:ext uri="{FF2B5EF4-FFF2-40B4-BE49-F238E27FC236}">
                <a16:creationId xmlns:a16="http://schemas.microsoft.com/office/drawing/2014/main" id="{9DEBCAC5-A0BA-1D60-E96E-CCC9DDB0FDF7}"/>
              </a:ext>
            </a:extLst>
          </p:cNvPr>
          <p:cNvGrpSpPr/>
          <p:nvPr/>
        </p:nvGrpSpPr>
        <p:grpSpPr>
          <a:xfrm>
            <a:off x="1426784" y="1638197"/>
            <a:ext cx="293174" cy="310200"/>
            <a:chOff x="5961125" y="1623900"/>
            <a:chExt cx="427450" cy="448175"/>
          </a:xfrm>
        </p:grpSpPr>
        <p:sp>
          <p:nvSpPr>
            <p:cNvPr id="35" name="Google Shape;748;p47">
              <a:extLst>
                <a:ext uri="{FF2B5EF4-FFF2-40B4-BE49-F238E27FC236}">
                  <a16:creationId xmlns:a16="http://schemas.microsoft.com/office/drawing/2014/main" id="{450DAB5F-8888-1A36-321C-C9C9B44C6D72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49;p47">
              <a:extLst>
                <a:ext uri="{FF2B5EF4-FFF2-40B4-BE49-F238E27FC236}">
                  <a16:creationId xmlns:a16="http://schemas.microsoft.com/office/drawing/2014/main" id="{BA34E199-F400-079D-CE2F-DBF54FFD016A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0;p47">
              <a:extLst>
                <a:ext uri="{FF2B5EF4-FFF2-40B4-BE49-F238E27FC236}">
                  <a16:creationId xmlns:a16="http://schemas.microsoft.com/office/drawing/2014/main" id="{B880CFCA-1CA6-2F86-FE26-18099A6F7EF3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1;p47">
              <a:extLst>
                <a:ext uri="{FF2B5EF4-FFF2-40B4-BE49-F238E27FC236}">
                  <a16:creationId xmlns:a16="http://schemas.microsoft.com/office/drawing/2014/main" id="{625EC7AA-7297-92F0-CAEE-FD6B5D8A0E09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752;p47">
              <a:extLst>
                <a:ext uri="{FF2B5EF4-FFF2-40B4-BE49-F238E27FC236}">
                  <a16:creationId xmlns:a16="http://schemas.microsoft.com/office/drawing/2014/main" id="{2A176529-DB13-4F42-B4C2-82C3D4D73860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3;p47">
              <a:extLst>
                <a:ext uri="{FF2B5EF4-FFF2-40B4-BE49-F238E27FC236}">
                  <a16:creationId xmlns:a16="http://schemas.microsoft.com/office/drawing/2014/main" id="{0AA25E08-3D9F-1444-0A84-001A1CF303E1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4;p47">
              <a:extLst>
                <a:ext uri="{FF2B5EF4-FFF2-40B4-BE49-F238E27FC236}">
                  <a16:creationId xmlns:a16="http://schemas.microsoft.com/office/drawing/2014/main" id="{122D5C2B-1EC3-1279-B294-6EAE09330BD6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908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SOLUTION &amp; FONCTIONALITE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Solution Fonctionnelle V0 – Sans IA 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Solution Fonctionnelle V1 – Avec IA 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Details des fonctionnalités &amp; maquettes– C 1.4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Schéma d’architecture application 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Solution Fonctionnelle V0 – Sans IA – C 1.4</a:t>
            </a:r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FD6A612-D15A-3D66-9D9A-3C60DFBF5300}"/>
              </a:ext>
            </a:extLst>
          </p:cNvPr>
          <p:cNvGrpSpPr/>
          <p:nvPr/>
        </p:nvGrpSpPr>
        <p:grpSpPr>
          <a:xfrm>
            <a:off x="2804118" y="2660988"/>
            <a:ext cx="2159382" cy="558000"/>
            <a:chOff x="2807947" y="2880136"/>
            <a:chExt cx="2159382" cy="55800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426B188-43CA-058C-6F04-7154A595B8F0}"/>
                </a:ext>
              </a:extLst>
            </p:cNvPr>
            <p:cNvSpPr/>
            <p:nvPr/>
          </p:nvSpPr>
          <p:spPr>
            <a:xfrm>
              <a:off x="2907288" y="2880136"/>
              <a:ext cx="2016000" cy="558000"/>
            </a:xfrm>
            <a:prstGeom prst="roundRect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fr-FR" dirty="0">
                <a:solidFill>
                  <a:schemeClr val="accent3"/>
                </a:solidFill>
                <a:latin typeface="Quicksand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E83FB27-99E8-9EC6-6273-540BC0E97398}"/>
                </a:ext>
              </a:extLst>
            </p:cNvPr>
            <p:cNvSpPr txBox="1"/>
            <p:nvPr/>
          </p:nvSpPr>
          <p:spPr>
            <a:xfrm>
              <a:off x="2807947" y="2948387"/>
              <a:ext cx="21593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100" b="1" dirty="0">
                  <a:solidFill>
                    <a:schemeClr val="accent3"/>
                  </a:solidFill>
                  <a:latin typeface="Quicksand"/>
                  <a:sym typeface="Quicksand"/>
                </a:rPr>
                <a:t>Application </a:t>
              </a:r>
              <a:r>
                <a:rPr lang="fr-FR" sz="1100" b="1" dirty="0" err="1">
                  <a:solidFill>
                    <a:schemeClr val="accent3"/>
                  </a:solidFill>
                  <a:latin typeface="Quicksand"/>
                  <a:sym typeface="Quicksand"/>
                </a:rPr>
                <a:t>Easy</a:t>
              </a:r>
              <a:r>
                <a:rPr lang="fr-FR" sz="1100" b="1" dirty="0">
                  <a:solidFill>
                    <a:schemeClr val="accent3"/>
                  </a:solidFill>
                  <a:latin typeface="Quicksand"/>
                  <a:sym typeface="Quicksand"/>
                </a:rPr>
                <a:t> Planning</a:t>
              </a:r>
            </a:p>
            <a:p>
              <a:pPr algn="ctr"/>
              <a:r>
                <a:rPr lang="fr-FR" sz="1100" b="1" dirty="0">
                  <a:solidFill>
                    <a:schemeClr val="accent3"/>
                  </a:solidFill>
                  <a:latin typeface="Quicksand"/>
                  <a:sym typeface="Quicksand"/>
                </a:rPr>
                <a:t>(Web ou Mobile)</a:t>
              </a:r>
              <a:endParaRPr lang="en" sz="1100" b="1" dirty="0">
                <a:solidFill>
                  <a:schemeClr val="accent3"/>
                </a:solidFill>
                <a:latin typeface="Quicksand"/>
                <a:sym typeface="Quicksand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7B1F9D0-073C-6FAF-5AE5-C7D30EE7182C}"/>
              </a:ext>
            </a:extLst>
          </p:cNvPr>
          <p:cNvGrpSpPr/>
          <p:nvPr/>
        </p:nvGrpSpPr>
        <p:grpSpPr>
          <a:xfrm>
            <a:off x="1038494" y="2098576"/>
            <a:ext cx="1357359" cy="461665"/>
            <a:chOff x="3967605" y="1297662"/>
            <a:chExt cx="1357359" cy="461665"/>
          </a:xfrm>
        </p:grpSpPr>
        <p:sp>
          <p:nvSpPr>
            <p:cNvPr id="12" name="Google Shape;794;p47">
              <a:extLst>
                <a:ext uri="{FF2B5EF4-FFF2-40B4-BE49-F238E27FC236}">
                  <a16:creationId xmlns:a16="http://schemas.microsoft.com/office/drawing/2014/main" id="{424CA499-23D2-9E02-DF6B-0001CB512CB4}"/>
                </a:ext>
              </a:extLst>
            </p:cNvPr>
            <p:cNvSpPr/>
            <p:nvPr/>
          </p:nvSpPr>
          <p:spPr>
            <a:xfrm>
              <a:off x="3967605" y="134495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0A58C2C-6880-4B69-BC49-15F5ACA09B2B}"/>
                </a:ext>
              </a:extLst>
            </p:cNvPr>
            <p:cNvSpPr txBox="1"/>
            <p:nvPr/>
          </p:nvSpPr>
          <p:spPr>
            <a:xfrm>
              <a:off x="4203598" y="1297662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Team Leader</a:t>
              </a:r>
              <a:endParaRPr lang="fr-FR" sz="1200" b="1" dirty="0"/>
            </a:p>
          </p:txBody>
        </p:sp>
      </p:grp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C72FB0DE-0AAE-F658-9B65-8BD7BC491595}"/>
              </a:ext>
            </a:extLst>
          </p:cNvPr>
          <p:cNvCxnSpPr>
            <a:cxnSpLocks/>
            <a:stCxn id="13" idx="0"/>
            <a:endCxn id="14" idx="1"/>
          </p:cNvCxnSpPr>
          <p:nvPr/>
        </p:nvCxnSpPr>
        <p:spPr>
          <a:xfrm rot="5400000" flipH="1" flipV="1">
            <a:off x="2033030" y="1255716"/>
            <a:ext cx="645000" cy="104072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3B10B47-9797-2AD7-5E6A-6F343AAF3210}"/>
              </a:ext>
            </a:extLst>
          </p:cNvPr>
          <p:cNvGrpSpPr/>
          <p:nvPr/>
        </p:nvGrpSpPr>
        <p:grpSpPr>
          <a:xfrm>
            <a:off x="2875890" y="1174713"/>
            <a:ext cx="2306193" cy="557725"/>
            <a:chOff x="2879719" y="1393861"/>
            <a:chExt cx="2306193" cy="557725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E62828C5-B67A-63F1-30EE-77404A0B3169}"/>
                </a:ext>
              </a:extLst>
            </p:cNvPr>
            <p:cNvSpPr/>
            <p:nvPr/>
          </p:nvSpPr>
          <p:spPr>
            <a:xfrm>
              <a:off x="2879719" y="1393861"/>
              <a:ext cx="2015840" cy="557725"/>
            </a:xfrm>
            <a:prstGeom prst="roundRect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fr-FR">
                <a:solidFill>
                  <a:srgbClr val="6D9EEB"/>
                </a:solidFill>
                <a:latin typeface="Quicksand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AE94E27-D322-AE8D-2BBD-C9F7BA50E83F}"/>
                </a:ext>
              </a:extLst>
            </p:cNvPr>
            <p:cNvSpPr txBox="1"/>
            <p:nvPr/>
          </p:nvSpPr>
          <p:spPr>
            <a:xfrm>
              <a:off x="2907288" y="1407778"/>
              <a:ext cx="22786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b="1" dirty="0">
                  <a:solidFill>
                    <a:srgbClr val="6D9EEB"/>
                  </a:solidFill>
                  <a:latin typeface="Quicksand"/>
                  <a:sym typeface="Quicksand"/>
                </a:rPr>
                <a:t>Besoin en opérateurs </a:t>
              </a:r>
              <a:r>
                <a:rPr lang="fr-FR" sz="700" b="1" dirty="0">
                  <a:solidFill>
                    <a:srgbClr val="6D9EEB"/>
                  </a:solidFill>
                  <a:latin typeface="Quicksand"/>
                  <a:sym typeface="Quicksand"/>
                </a:rPr>
                <a:t>(présent)</a:t>
              </a:r>
              <a:endParaRPr lang="en" sz="1100" b="1" dirty="0">
                <a:solidFill>
                  <a:srgbClr val="6D9EEB"/>
                </a:solidFill>
                <a:latin typeface="Quicksand"/>
                <a:sym typeface="Quicksand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96164F5-F2EE-4AE6-DAF6-D84240BE4D47}"/>
                </a:ext>
              </a:extLst>
            </p:cNvPr>
            <p:cNvSpPr txBox="1"/>
            <p:nvPr/>
          </p:nvSpPr>
          <p:spPr>
            <a:xfrm>
              <a:off x="2907288" y="1680529"/>
              <a:ext cx="20158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b="1" dirty="0">
                  <a:solidFill>
                    <a:srgbClr val="6D9EEB"/>
                  </a:solidFill>
                  <a:latin typeface="Quicksand"/>
                  <a:sym typeface="Quicksand"/>
                </a:rPr>
                <a:t>BDD Formation operateurs</a:t>
              </a:r>
              <a:endParaRPr lang="en" sz="1100" b="1" dirty="0">
                <a:solidFill>
                  <a:srgbClr val="6D9EEB"/>
                </a:solidFill>
                <a:latin typeface="Quicksand"/>
                <a:sym typeface="Quicksand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18DD39D4-26F3-396B-794B-187694853C0A}"/>
              </a:ext>
            </a:extLst>
          </p:cNvPr>
          <p:cNvSpPr txBox="1"/>
          <p:nvPr/>
        </p:nvSpPr>
        <p:spPr>
          <a:xfrm>
            <a:off x="1835170" y="1227501"/>
            <a:ext cx="10131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900" b="1" dirty="0">
                <a:solidFill>
                  <a:schemeClr val="accent1"/>
                </a:solidFill>
                <a:latin typeface="Quicksand"/>
                <a:sym typeface="Quicksand"/>
              </a:rPr>
              <a:t>Maintien a jour</a:t>
            </a:r>
            <a:endParaRPr lang="fr-FR" sz="900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D3AC211-1D0A-E484-9398-77FD47D6DC4E}"/>
              </a:ext>
            </a:extLst>
          </p:cNvPr>
          <p:cNvSpPr txBox="1"/>
          <p:nvPr/>
        </p:nvSpPr>
        <p:spPr>
          <a:xfrm>
            <a:off x="2912263" y="2024033"/>
            <a:ext cx="10486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900" b="1" dirty="0">
                <a:solidFill>
                  <a:srgbClr val="618ACB"/>
                </a:solidFill>
                <a:latin typeface="Quicksand"/>
                <a:sym typeface="Quicksand"/>
              </a:rPr>
              <a:t>Control de saisi</a:t>
            </a:r>
            <a:endParaRPr lang="fr-FR" sz="900" b="1" dirty="0">
              <a:solidFill>
                <a:srgbClr val="618ACB"/>
              </a:solidFill>
            </a:endParaRPr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B2629811-E8EE-3E0E-D040-EE0BCCD5EBE2}"/>
              </a:ext>
            </a:extLst>
          </p:cNvPr>
          <p:cNvCxnSpPr>
            <a:cxnSpLocks/>
            <a:stCxn id="13" idx="2"/>
            <a:endCxn id="8" idx="1"/>
          </p:cNvCxnSpPr>
          <p:nvPr/>
        </p:nvCxnSpPr>
        <p:spPr>
          <a:xfrm rot="16200000" flipH="1">
            <a:off x="2179441" y="2215969"/>
            <a:ext cx="379747" cy="106828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C00EB57-0A54-16EA-A1A1-F72E6F68AED9}"/>
              </a:ext>
            </a:extLst>
          </p:cNvPr>
          <p:cNvSpPr txBox="1"/>
          <p:nvPr/>
        </p:nvSpPr>
        <p:spPr>
          <a:xfrm>
            <a:off x="1726955" y="3040098"/>
            <a:ext cx="1121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900" b="1" dirty="0">
                <a:solidFill>
                  <a:schemeClr val="accent1"/>
                </a:solidFill>
                <a:latin typeface="Quicksand"/>
                <a:sym typeface="Quicksand"/>
              </a:rPr>
              <a:t>Utilise pour faire le planning</a:t>
            </a:r>
            <a:endParaRPr lang="fr-FR" sz="900" b="1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28DFE98-BDA8-2B4B-31A0-70FCDBD34C8C}"/>
              </a:ext>
            </a:extLst>
          </p:cNvPr>
          <p:cNvCxnSpPr/>
          <p:nvPr/>
        </p:nvCxnSpPr>
        <p:spPr>
          <a:xfrm>
            <a:off x="4919299" y="2939987"/>
            <a:ext cx="517160" cy="0"/>
          </a:xfrm>
          <a:prstGeom prst="straightConnector1">
            <a:avLst/>
          </a:prstGeom>
          <a:ln w="12700">
            <a:solidFill>
              <a:srgbClr val="C551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oogle Shape;991;p47">
            <a:extLst>
              <a:ext uri="{FF2B5EF4-FFF2-40B4-BE49-F238E27FC236}">
                <a16:creationId xmlns:a16="http://schemas.microsoft.com/office/drawing/2014/main" id="{D2CE72B6-EEAF-71B9-455E-6068E80FB928}"/>
              </a:ext>
            </a:extLst>
          </p:cNvPr>
          <p:cNvGrpSpPr/>
          <p:nvPr/>
        </p:nvGrpSpPr>
        <p:grpSpPr>
          <a:xfrm>
            <a:off x="5594651" y="2720225"/>
            <a:ext cx="337797" cy="319873"/>
            <a:chOff x="5973900" y="318475"/>
            <a:chExt cx="401900" cy="380575"/>
          </a:xfrm>
        </p:grpSpPr>
        <p:sp>
          <p:nvSpPr>
            <p:cNvPr id="47" name="Google Shape;992;p47">
              <a:extLst>
                <a:ext uri="{FF2B5EF4-FFF2-40B4-BE49-F238E27FC236}">
                  <a16:creationId xmlns:a16="http://schemas.microsoft.com/office/drawing/2014/main" id="{62D00BD0-5C19-ED11-7F95-3F7E887C32BF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3;p47">
              <a:extLst>
                <a:ext uri="{FF2B5EF4-FFF2-40B4-BE49-F238E27FC236}">
                  <a16:creationId xmlns:a16="http://schemas.microsoft.com/office/drawing/2014/main" id="{328A7EC5-5465-ACEB-F620-FE53B7D43A82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4;p47">
              <a:extLst>
                <a:ext uri="{FF2B5EF4-FFF2-40B4-BE49-F238E27FC236}">
                  <a16:creationId xmlns:a16="http://schemas.microsoft.com/office/drawing/2014/main" id="{DE0696D6-8130-60D5-7827-F05E4B265BA6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5;p47">
              <a:extLst>
                <a:ext uri="{FF2B5EF4-FFF2-40B4-BE49-F238E27FC236}">
                  <a16:creationId xmlns:a16="http://schemas.microsoft.com/office/drawing/2014/main" id="{CCB59E69-D412-D001-092B-534726F52D28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6;p47">
              <a:extLst>
                <a:ext uri="{FF2B5EF4-FFF2-40B4-BE49-F238E27FC236}">
                  <a16:creationId xmlns:a16="http://schemas.microsoft.com/office/drawing/2014/main" id="{19E1D984-6830-90C0-571E-10046E0222A2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7;p47">
              <a:extLst>
                <a:ext uri="{FF2B5EF4-FFF2-40B4-BE49-F238E27FC236}">
                  <a16:creationId xmlns:a16="http://schemas.microsoft.com/office/drawing/2014/main" id="{C2F346FE-7C64-12A6-5728-6A6D24B9BC08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98;p47">
              <a:extLst>
                <a:ext uri="{FF2B5EF4-FFF2-40B4-BE49-F238E27FC236}">
                  <a16:creationId xmlns:a16="http://schemas.microsoft.com/office/drawing/2014/main" id="{B59B622F-F7DD-AEC3-A3F1-8148CAA157DB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99;p47">
              <a:extLst>
                <a:ext uri="{FF2B5EF4-FFF2-40B4-BE49-F238E27FC236}">
                  <a16:creationId xmlns:a16="http://schemas.microsoft.com/office/drawing/2014/main" id="{A509DC67-88EA-B730-E942-AA3B88A7B531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0;p47">
              <a:extLst>
                <a:ext uri="{FF2B5EF4-FFF2-40B4-BE49-F238E27FC236}">
                  <a16:creationId xmlns:a16="http://schemas.microsoft.com/office/drawing/2014/main" id="{FCFA1957-0BBF-6220-335A-C502DA172CE7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1;p47">
              <a:extLst>
                <a:ext uri="{FF2B5EF4-FFF2-40B4-BE49-F238E27FC236}">
                  <a16:creationId xmlns:a16="http://schemas.microsoft.com/office/drawing/2014/main" id="{8376F590-4B0F-2FAA-0372-B70010202B70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2;p47">
              <a:extLst>
                <a:ext uri="{FF2B5EF4-FFF2-40B4-BE49-F238E27FC236}">
                  <a16:creationId xmlns:a16="http://schemas.microsoft.com/office/drawing/2014/main" id="{5C41BC1F-2DBB-5E43-BA7A-F6CD17AC8B55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3;p47">
              <a:extLst>
                <a:ext uri="{FF2B5EF4-FFF2-40B4-BE49-F238E27FC236}">
                  <a16:creationId xmlns:a16="http://schemas.microsoft.com/office/drawing/2014/main" id="{45E16944-6287-3349-1D60-6CD61C6F36D7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4;p47">
              <a:extLst>
                <a:ext uri="{FF2B5EF4-FFF2-40B4-BE49-F238E27FC236}">
                  <a16:creationId xmlns:a16="http://schemas.microsoft.com/office/drawing/2014/main" id="{2D58A193-53DA-4CA7-FC0D-EF57485CBFFC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5;p47">
              <a:extLst>
                <a:ext uri="{FF2B5EF4-FFF2-40B4-BE49-F238E27FC236}">
                  <a16:creationId xmlns:a16="http://schemas.microsoft.com/office/drawing/2014/main" id="{F7662011-FA8F-CD73-9B46-563D49FEF96C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EEFFA2FF-E21F-CAF4-364C-05E209499EE4}"/>
              </a:ext>
            </a:extLst>
          </p:cNvPr>
          <p:cNvSpPr txBox="1"/>
          <p:nvPr/>
        </p:nvSpPr>
        <p:spPr>
          <a:xfrm>
            <a:off x="5227934" y="2265117"/>
            <a:ext cx="1121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b="1" dirty="0">
                <a:solidFill>
                  <a:srgbClr val="C5515D"/>
                </a:solidFill>
                <a:latin typeface="Quicksand"/>
                <a:sym typeface="Quicksand"/>
              </a:rPr>
              <a:t>Planning PDF S+1</a:t>
            </a:r>
            <a:endParaRPr lang="fr-FR" sz="1200" b="1" dirty="0">
              <a:solidFill>
                <a:srgbClr val="C5515D"/>
              </a:solidFill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57D7771C-E69F-58AF-700F-A978F6008675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>
            <a:off x="3911379" y="1722991"/>
            <a:ext cx="80" cy="937997"/>
          </a:xfrm>
          <a:prstGeom prst="straightConnector1">
            <a:avLst/>
          </a:prstGeom>
          <a:ln w="12700">
            <a:solidFill>
              <a:srgbClr val="618A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Google Shape;137;p20">
            <a:extLst>
              <a:ext uri="{FF2B5EF4-FFF2-40B4-BE49-F238E27FC236}">
                <a16:creationId xmlns:a16="http://schemas.microsoft.com/office/drawing/2014/main" id="{06B72E89-EC0E-C3B2-B40F-42BC75ADD4B5}"/>
              </a:ext>
            </a:extLst>
          </p:cNvPr>
          <p:cNvSpPr txBox="1">
            <a:spLocks/>
          </p:cNvSpPr>
          <p:nvPr/>
        </p:nvSpPr>
        <p:spPr>
          <a:xfrm>
            <a:off x="6401402" y="1247963"/>
            <a:ext cx="2403600" cy="514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bg1">
                    <a:lumMod val="95000"/>
                  </a:schemeClr>
                </a:solidFill>
              </a:rPr>
              <a:t>Routine Cible</a:t>
            </a:r>
          </a:p>
        </p:txBody>
      </p:sp>
      <p:cxnSp>
        <p:nvCxnSpPr>
          <p:cNvPr id="130" name="Google Shape;223;p28">
            <a:extLst>
              <a:ext uri="{FF2B5EF4-FFF2-40B4-BE49-F238E27FC236}">
                <a16:creationId xmlns:a16="http://schemas.microsoft.com/office/drawing/2014/main" id="{7098D005-C40E-9F76-4826-9B36AF9E1C30}"/>
              </a:ext>
            </a:extLst>
          </p:cNvPr>
          <p:cNvCxnSpPr>
            <a:cxnSpLocks/>
          </p:cNvCxnSpPr>
          <p:nvPr/>
        </p:nvCxnSpPr>
        <p:spPr>
          <a:xfrm flipV="1">
            <a:off x="6294724" y="1562328"/>
            <a:ext cx="0" cy="4651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1" name="Google Shape;226;p28">
            <a:extLst>
              <a:ext uri="{FF2B5EF4-FFF2-40B4-BE49-F238E27FC236}">
                <a16:creationId xmlns:a16="http://schemas.microsoft.com/office/drawing/2014/main" id="{8D977227-986A-D284-627A-291249814B23}"/>
              </a:ext>
            </a:extLst>
          </p:cNvPr>
          <p:cNvSpPr txBox="1"/>
          <p:nvPr/>
        </p:nvSpPr>
        <p:spPr>
          <a:xfrm>
            <a:off x="6390425" y="1732438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Lundi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Mise A Jour besoin operateur &amp; formation</a:t>
            </a:r>
          </a:p>
        </p:txBody>
      </p:sp>
      <p:cxnSp>
        <p:nvCxnSpPr>
          <p:cNvPr id="132" name="Google Shape;223;p28">
            <a:extLst>
              <a:ext uri="{FF2B5EF4-FFF2-40B4-BE49-F238E27FC236}">
                <a16:creationId xmlns:a16="http://schemas.microsoft.com/office/drawing/2014/main" id="{AFDBB9E8-E6BE-72D9-F941-33E935546ED6}"/>
              </a:ext>
            </a:extLst>
          </p:cNvPr>
          <p:cNvCxnSpPr>
            <a:cxnSpLocks/>
          </p:cNvCxnSpPr>
          <p:nvPr/>
        </p:nvCxnSpPr>
        <p:spPr>
          <a:xfrm flipV="1">
            <a:off x="6294724" y="2230011"/>
            <a:ext cx="0" cy="4651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3" name="Google Shape;226;p28">
            <a:extLst>
              <a:ext uri="{FF2B5EF4-FFF2-40B4-BE49-F238E27FC236}">
                <a16:creationId xmlns:a16="http://schemas.microsoft.com/office/drawing/2014/main" id="{4A27A45A-5E1E-D0CE-7010-7F11EE2249CB}"/>
              </a:ext>
            </a:extLst>
          </p:cNvPr>
          <p:cNvSpPr txBox="1"/>
          <p:nvPr/>
        </p:nvSpPr>
        <p:spPr>
          <a:xfrm>
            <a:off x="6390425" y="2400121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Mardi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Utilisation easy planning pour generer S+1</a:t>
            </a:r>
          </a:p>
        </p:txBody>
      </p:sp>
      <p:cxnSp>
        <p:nvCxnSpPr>
          <p:cNvPr id="134" name="Google Shape;223;p28">
            <a:extLst>
              <a:ext uri="{FF2B5EF4-FFF2-40B4-BE49-F238E27FC236}">
                <a16:creationId xmlns:a16="http://schemas.microsoft.com/office/drawing/2014/main" id="{85C388DD-F18D-F2CC-DF80-FEC5436A4B69}"/>
              </a:ext>
            </a:extLst>
          </p:cNvPr>
          <p:cNvCxnSpPr>
            <a:cxnSpLocks/>
          </p:cNvCxnSpPr>
          <p:nvPr/>
        </p:nvCxnSpPr>
        <p:spPr>
          <a:xfrm flipV="1">
            <a:off x="6305701" y="2842569"/>
            <a:ext cx="0" cy="6487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5" name="Google Shape;226;p28">
            <a:extLst>
              <a:ext uri="{FF2B5EF4-FFF2-40B4-BE49-F238E27FC236}">
                <a16:creationId xmlns:a16="http://schemas.microsoft.com/office/drawing/2014/main" id="{ADBF42DA-13DB-EDA3-57BC-55EDD98FCDE0}"/>
              </a:ext>
            </a:extLst>
          </p:cNvPr>
          <p:cNvSpPr txBox="1"/>
          <p:nvPr/>
        </p:nvSpPr>
        <p:spPr>
          <a:xfrm>
            <a:off x="6401402" y="3012679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Mercredi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Correction des planning dans easy planning</a:t>
            </a:r>
          </a:p>
        </p:txBody>
      </p:sp>
      <p:cxnSp>
        <p:nvCxnSpPr>
          <p:cNvPr id="141" name="Google Shape;223;p28">
            <a:extLst>
              <a:ext uri="{FF2B5EF4-FFF2-40B4-BE49-F238E27FC236}">
                <a16:creationId xmlns:a16="http://schemas.microsoft.com/office/drawing/2014/main" id="{245EC89C-C69A-30A2-E010-071C25B3353E}"/>
              </a:ext>
            </a:extLst>
          </p:cNvPr>
          <p:cNvCxnSpPr>
            <a:cxnSpLocks/>
          </p:cNvCxnSpPr>
          <p:nvPr/>
        </p:nvCxnSpPr>
        <p:spPr>
          <a:xfrm flipV="1">
            <a:off x="6309530" y="3848738"/>
            <a:ext cx="0" cy="6487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42" name="Google Shape;226;p28">
            <a:extLst>
              <a:ext uri="{FF2B5EF4-FFF2-40B4-BE49-F238E27FC236}">
                <a16:creationId xmlns:a16="http://schemas.microsoft.com/office/drawing/2014/main" id="{D8BD230F-B25D-24C9-0FFB-9A2CCB2770A6}"/>
              </a:ext>
            </a:extLst>
          </p:cNvPr>
          <p:cNvSpPr txBox="1"/>
          <p:nvPr/>
        </p:nvSpPr>
        <p:spPr>
          <a:xfrm>
            <a:off x="6401402" y="3799700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Jeudi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Generation du PDF pour S+1</a:t>
            </a:r>
          </a:p>
        </p:txBody>
      </p:sp>
      <p:sp>
        <p:nvSpPr>
          <p:cNvPr id="143" name="Google Shape;234;p29">
            <a:extLst>
              <a:ext uri="{FF2B5EF4-FFF2-40B4-BE49-F238E27FC236}">
                <a16:creationId xmlns:a16="http://schemas.microsoft.com/office/drawing/2014/main" id="{3F799C3D-5E15-71FA-66AF-75F6DF572FCF}"/>
              </a:ext>
            </a:extLst>
          </p:cNvPr>
          <p:cNvSpPr txBox="1">
            <a:spLocks/>
          </p:cNvSpPr>
          <p:nvPr/>
        </p:nvSpPr>
        <p:spPr>
          <a:xfrm>
            <a:off x="1198683" y="3488789"/>
            <a:ext cx="5184116" cy="150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>
                <a:solidFill>
                  <a:srgbClr val="39C0BA"/>
                </a:solidFill>
              </a:rPr>
              <a:t>Cible de la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C5515D"/>
                </a:solidFill>
              </a:rPr>
              <a:t>Control de saisie </a:t>
            </a:r>
            <a:r>
              <a:rPr lang="fr-FR" sz="1200" b="1" dirty="0"/>
              <a:t>pour la création des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C5515D"/>
                </a:solidFill>
              </a:rPr>
              <a:t>Historisation</a:t>
            </a:r>
            <a:r>
              <a:rPr lang="fr-FR" sz="1200" b="1" dirty="0"/>
              <a:t> fiable des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Génération standard du </a:t>
            </a:r>
            <a:r>
              <a:rPr lang="fr-FR" sz="1200" b="1" dirty="0">
                <a:solidFill>
                  <a:srgbClr val="C5515D"/>
                </a:solidFill>
              </a:rPr>
              <a:t>planning S+1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Gain </a:t>
            </a:r>
            <a:r>
              <a:rPr lang="fr-FR" sz="1200" b="1" dirty="0">
                <a:solidFill>
                  <a:srgbClr val="C5515D"/>
                </a:solidFill>
              </a:rPr>
              <a:t>d’</a:t>
            </a:r>
            <a:r>
              <a:rPr lang="fr-FR" sz="1200" b="1" dirty="0" err="1">
                <a:solidFill>
                  <a:srgbClr val="C5515D"/>
                </a:solidFill>
              </a:rPr>
              <a:t>éfficacité</a:t>
            </a:r>
            <a:endParaRPr lang="fr-FR" sz="1200" b="1" dirty="0">
              <a:solidFill>
                <a:srgbClr val="C551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46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SOLUTION &amp; FONCTIONALITE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Solution Fonctionnelle V0 – Sans IA 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Solution Fonctionnelle V1 – Avec IA 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Details des fonctionnalités &amp; maquettes– C 1.4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Schéma d’architecture application – C 1.4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32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Solution Fonctionnelle V1 – Avec IA – C 1.4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FD6A612-D15A-3D66-9D9A-3C60DFBF5300}"/>
              </a:ext>
            </a:extLst>
          </p:cNvPr>
          <p:cNvGrpSpPr/>
          <p:nvPr/>
        </p:nvGrpSpPr>
        <p:grpSpPr>
          <a:xfrm>
            <a:off x="2804118" y="2660988"/>
            <a:ext cx="2159382" cy="558000"/>
            <a:chOff x="2807947" y="2880136"/>
            <a:chExt cx="2159382" cy="55800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426B188-43CA-058C-6F04-7154A595B8F0}"/>
                </a:ext>
              </a:extLst>
            </p:cNvPr>
            <p:cNvSpPr/>
            <p:nvPr/>
          </p:nvSpPr>
          <p:spPr>
            <a:xfrm>
              <a:off x="2907288" y="2880136"/>
              <a:ext cx="2016000" cy="558000"/>
            </a:xfrm>
            <a:prstGeom prst="roundRect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fr-FR" dirty="0">
                <a:solidFill>
                  <a:schemeClr val="accent3"/>
                </a:solidFill>
                <a:latin typeface="Quicksand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E83FB27-99E8-9EC6-6273-540BC0E97398}"/>
                </a:ext>
              </a:extLst>
            </p:cNvPr>
            <p:cNvSpPr txBox="1"/>
            <p:nvPr/>
          </p:nvSpPr>
          <p:spPr>
            <a:xfrm>
              <a:off x="2807947" y="2948387"/>
              <a:ext cx="21593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100" b="1" dirty="0">
                  <a:solidFill>
                    <a:schemeClr val="accent3"/>
                  </a:solidFill>
                  <a:latin typeface="Quicksand"/>
                  <a:sym typeface="Quicksand"/>
                </a:rPr>
                <a:t>Application </a:t>
              </a:r>
              <a:r>
                <a:rPr lang="fr-FR" sz="1100" b="1" dirty="0" err="1">
                  <a:solidFill>
                    <a:schemeClr val="accent3"/>
                  </a:solidFill>
                  <a:latin typeface="Quicksand"/>
                  <a:sym typeface="Quicksand"/>
                </a:rPr>
                <a:t>Easy</a:t>
              </a:r>
              <a:r>
                <a:rPr lang="fr-FR" sz="1100" b="1" dirty="0">
                  <a:solidFill>
                    <a:schemeClr val="accent3"/>
                  </a:solidFill>
                  <a:latin typeface="Quicksand"/>
                  <a:sym typeface="Quicksand"/>
                </a:rPr>
                <a:t> Planning</a:t>
              </a:r>
            </a:p>
            <a:p>
              <a:pPr algn="ctr"/>
              <a:r>
                <a:rPr lang="fr-FR" sz="1100" b="1" dirty="0">
                  <a:solidFill>
                    <a:schemeClr val="accent3"/>
                  </a:solidFill>
                  <a:latin typeface="Quicksand"/>
                  <a:sym typeface="Quicksand"/>
                </a:rPr>
                <a:t>(Web ou Mobile)</a:t>
              </a:r>
              <a:endParaRPr lang="en" sz="1100" b="1" dirty="0">
                <a:solidFill>
                  <a:schemeClr val="accent3"/>
                </a:solidFill>
                <a:latin typeface="Quicksand"/>
                <a:sym typeface="Quicksand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7B1F9D0-073C-6FAF-5AE5-C7D30EE7182C}"/>
              </a:ext>
            </a:extLst>
          </p:cNvPr>
          <p:cNvGrpSpPr/>
          <p:nvPr/>
        </p:nvGrpSpPr>
        <p:grpSpPr>
          <a:xfrm>
            <a:off x="1038494" y="2098576"/>
            <a:ext cx="1357359" cy="461665"/>
            <a:chOff x="3967605" y="1297662"/>
            <a:chExt cx="1357359" cy="461665"/>
          </a:xfrm>
        </p:grpSpPr>
        <p:sp>
          <p:nvSpPr>
            <p:cNvPr id="12" name="Google Shape;794;p47">
              <a:extLst>
                <a:ext uri="{FF2B5EF4-FFF2-40B4-BE49-F238E27FC236}">
                  <a16:creationId xmlns:a16="http://schemas.microsoft.com/office/drawing/2014/main" id="{424CA499-23D2-9E02-DF6B-0001CB512CB4}"/>
                </a:ext>
              </a:extLst>
            </p:cNvPr>
            <p:cNvSpPr/>
            <p:nvPr/>
          </p:nvSpPr>
          <p:spPr>
            <a:xfrm>
              <a:off x="3967605" y="134495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0A58C2C-6880-4B69-BC49-15F5ACA09B2B}"/>
                </a:ext>
              </a:extLst>
            </p:cNvPr>
            <p:cNvSpPr txBox="1"/>
            <p:nvPr/>
          </p:nvSpPr>
          <p:spPr>
            <a:xfrm>
              <a:off x="4203598" y="1297662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Team Leader</a:t>
              </a:r>
              <a:endParaRPr lang="fr-FR" sz="1200" b="1" dirty="0"/>
            </a:p>
          </p:txBody>
        </p:sp>
      </p:grp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C72FB0DE-0AAE-F658-9B65-8BD7BC491595}"/>
              </a:ext>
            </a:extLst>
          </p:cNvPr>
          <p:cNvCxnSpPr>
            <a:cxnSpLocks/>
            <a:stCxn id="13" idx="0"/>
            <a:endCxn id="14" idx="1"/>
          </p:cNvCxnSpPr>
          <p:nvPr/>
        </p:nvCxnSpPr>
        <p:spPr>
          <a:xfrm rot="5400000" flipH="1" flipV="1">
            <a:off x="1980077" y="1202763"/>
            <a:ext cx="750906" cy="104072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62828C5-B67A-63F1-30EE-77404A0B3169}"/>
              </a:ext>
            </a:extLst>
          </p:cNvPr>
          <p:cNvSpPr/>
          <p:nvPr/>
        </p:nvSpPr>
        <p:spPr>
          <a:xfrm>
            <a:off x="2875890" y="962901"/>
            <a:ext cx="2015840" cy="769538"/>
          </a:xfrm>
          <a:prstGeom prst="roundRect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fr-FR">
              <a:solidFill>
                <a:srgbClr val="6D9EEB"/>
              </a:solidFill>
              <a:latin typeface="Quicksand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96164F5-F2EE-4AE6-DAF6-D84240BE4D47}"/>
              </a:ext>
            </a:extLst>
          </p:cNvPr>
          <p:cNvSpPr txBox="1"/>
          <p:nvPr/>
        </p:nvSpPr>
        <p:spPr>
          <a:xfrm>
            <a:off x="2903459" y="1461381"/>
            <a:ext cx="20158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rgbClr val="6D9EEB"/>
                </a:solidFill>
                <a:latin typeface="Quicksand"/>
                <a:sym typeface="Quicksand"/>
              </a:rPr>
              <a:t>BDD Formation operateurs</a:t>
            </a:r>
            <a:endParaRPr lang="en" sz="1100" b="1" dirty="0">
              <a:solidFill>
                <a:srgbClr val="6D9EEB"/>
              </a:solidFill>
              <a:latin typeface="Quicksand"/>
              <a:sym typeface="Quicksand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8DD39D4-26F3-396B-794B-187694853C0A}"/>
              </a:ext>
            </a:extLst>
          </p:cNvPr>
          <p:cNvSpPr txBox="1"/>
          <p:nvPr/>
        </p:nvSpPr>
        <p:spPr>
          <a:xfrm>
            <a:off x="1848845" y="1098366"/>
            <a:ext cx="10131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900" b="1" dirty="0">
                <a:solidFill>
                  <a:schemeClr val="accent1"/>
                </a:solidFill>
                <a:latin typeface="Quicksand"/>
                <a:sym typeface="Quicksand"/>
              </a:rPr>
              <a:t>Maintien a jour</a:t>
            </a:r>
            <a:endParaRPr lang="fr-FR" sz="9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C00EB57-0A54-16EA-A1A1-F72E6F68AED9}"/>
              </a:ext>
            </a:extLst>
          </p:cNvPr>
          <p:cNvSpPr txBox="1"/>
          <p:nvPr/>
        </p:nvSpPr>
        <p:spPr>
          <a:xfrm>
            <a:off x="1837064" y="2569855"/>
            <a:ext cx="1121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900" b="1" dirty="0">
                <a:solidFill>
                  <a:schemeClr val="accent1"/>
                </a:solidFill>
                <a:latin typeface="Quicksand"/>
                <a:sym typeface="Quicksand"/>
              </a:rPr>
              <a:t>Validation des suggestion</a:t>
            </a:r>
            <a:endParaRPr lang="fr-FR" sz="900" b="1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28DFE98-BDA8-2B4B-31A0-70FCDBD34C8C}"/>
              </a:ext>
            </a:extLst>
          </p:cNvPr>
          <p:cNvCxnSpPr/>
          <p:nvPr/>
        </p:nvCxnSpPr>
        <p:spPr>
          <a:xfrm>
            <a:off x="4919299" y="2939987"/>
            <a:ext cx="517160" cy="0"/>
          </a:xfrm>
          <a:prstGeom prst="straightConnector1">
            <a:avLst/>
          </a:prstGeom>
          <a:ln w="12700">
            <a:solidFill>
              <a:srgbClr val="C551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oogle Shape;991;p47">
            <a:extLst>
              <a:ext uri="{FF2B5EF4-FFF2-40B4-BE49-F238E27FC236}">
                <a16:creationId xmlns:a16="http://schemas.microsoft.com/office/drawing/2014/main" id="{D2CE72B6-EEAF-71B9-455E-6068E80FB928}"/>
              </a:ext>
            </a:extLst>
          </p:cNvPr>
          <p:cNvGrpSpPr/>
          <p:nvPr/>
        </p:nvGrpSpPr>
        <p:grpSpPr>
          <a:xfrm>
            <a:off x="5594651" y="2720225"/>
            <a:ext cx="337797" cy="319873"/>
            <a:chOff x="5973900" y="318475"/>
            <a:chExt cx="401900" cy="380575"/>
          </a:xfrm>
        </p:grpSpPr>
        <p:sp>
          <p:nvSpPr>
            <p:cNvPr id="47" name="Google Shape;992;p47">
              <a:extLst>
                <a:ext uri="{FF2B5EF4-FFF2-40B4-BE49-F238E27FC236}">
                  <a16:creationId xmlns:a16="http://schemas.microsoft.com/office/drawing/2014/main" id="{62D00BD0-5C19-ED11-7F95-3F7E887C32BF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3;p47">
              <a:extLst>
                <a:ext uri="{FF2B5EF4-FFF2-40B4-BE49-F238E27FC236}">
                  <a16:creationId xmlns:a16="http://schemas.microsoft.com/office/drawing/2014/main" id="{328A7EC5-5465-ACEB-F620-FE53B7D43A82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4;p47">
              <a:extLst>
                <a:ext uri="{FF2B5EF4-FFF2-40B4-BE49-F238E27FC236}">
                  <a16:creationId xmlns:a16="http://schemas.microsoft.com/office/drawing/2014/main" id="{DE0696D6-8130-60D5-7827-F05E4B265BA6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5;p47">
              <a:extLst>
                <a:ext uri="{FF2B5EF4-FFF2-40B4-BE49-F238E27FC236}">
                  <a16:creationId xmlns:a16="http://schemas.microsoft.com/office/drawing/2014/main" id="{CCB59E69-D412-D001-092B-534726F52D28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6;p47">
              <a:extLst>
                <a:ext uri="{FF2B5EF4-FFF2-40B4-BE49-F238E27FC236}">
                  <a16:creationId xmlns:a16="http://schemas.microsoft.com/office/drawing/2014/main" id="{19E1D984-6830-90C0-571E-10046E0222A2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7;p47">
              <a:extLst>
                <a:ext uri="{FF2B5EF4-FFF2-40B4-BE49-F238E27FC236}">
                  <a16:creationId xmlns:a16="http://schemas.microsoft.com/office/drawing/2014/main" id="{C2F346FE-7C64-12A6-5728-6A6D24B9BC08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98;p47">
              <a:extLst>
                <a:ext uri="{FF2B5EF4-FFF2-40B4-BE49-F238E27FC236}">
                  <a16:creationId xmlns:a16="http://schemas.microsoft.com/office/drawing/2014/main" id="{B59B622F-F7DD-AEC3-A3F1-8148CAA157DB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99;p47">
              <a:extLst>
                <a:ext uri="{FF2B5EF4-FFF2-40B4-BE49-F238E27FC236}">
                  <a16:creationId xmlns:a16="http://schemas.microsoft.com/office/drawing/2014/main" id="{A509DC67-88EA-B730-E942-AA3B88A7B531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0;p47">
              <a:extLst>
                <a:ext uri="{FF2B5EF4-FFF2-40B4-BE49-F238E27FC236}">
                  <a16:creationId xmlns:a16="http://schemas.microsoft.com/office/drawing/2014/main" id="{FCFA1957-0BBF-6220-335A-C502DA172CE7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1;p47">
              <a:extLst>
                <a:ext uri="{FF2B5EF4-FFF2-40B4-BE49-F238E27FC236}">
                  <a16:creationId xmlns:a16="http://schemas.microsoft.com/office/drawing/2014/main" id="{8376F590-4B0F-2FAA-0372-B70010202B70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2;p47">
              <a:extLst>
                <a:ext uri="{FF2B5EF4-FFF2-40B4-BE49-F238E27FC236}">
                  <a16:creationId xmlns:a16="http://schemas.microsoft.com/office/drawing/2014/main" id="{5C41BC1F-2DBB-5E43-BA7A-F6CD17AC8B55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3;p47">
              <a:extLst>
                <a:ext uri="{FF2B5EF4-FFF2-40B4-BE49-F238E27FC236}">
                  <a16:creationId xmlns:a16="http://schemas.microsoft.com/office/drawing/2014/main" id="{45E16944-6287-3349-1D60-6CD61C6F36D7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4;p47">
              <a:extLst>
                <a:ext uri="{FF2B5EF4-FFF2-40B4-BE49-F238E27FC236}">
                  <a16:creationId xmlns:a16="http://schemas.microsoft.com/office/drawing/2014/main" id="{2D58A193-53DA-4CA7-FC0D-EF57485CBFFC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5;p47">
              <a:extLst>
                <a:ext uri="{FF2B5EF4-FFF2-40B4-BE49-F238E27FC236}">
                  <a16:creationId xmlns:a16="http://schemas.microsoft.com/office/drawing/2014/main" id="{F7662011-FA8F-CD73-9B46-563D49FEF96C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EEFFA2FF-E21F-CAF4-364C-05E209499EE4}"/>
              </a:ext>
            </a:extLst>
          </p:cNvPr>
          <p:cNvSpPr txBox="1"/>
          <p:nvPr/>
        </p:nvSpPr>
        <p:spPr>
          <a:xfrm>
            <a:off x="5227934" y="2265117"/>
            <a:ext cx="1121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b="1" dirty="0">
                <a:solidFill>
                  <a:srgbClr val="C5515D"/>
                </a:solidFill>
                <a:latin typeface="Quicksand"/>
                <a:sym typeface="Quicksand"/>
              </a:rPr>
              <a:t>Planning PDF S+1</a:t>
            </a:r>
            <a:endParaRPr lang="fr-FR" sz="1200" b="1" dirty="0">
              <a:solidFill>
                <a:srgbClr val="C5515D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EE72F0-E786-F40A-A01D-D983ED9A985E}"/>
              </a:ext>
            </a:extLst>
          </p:cNvPr>
          <p:cNvSpPr txBox="1"/>
          <p:nvPr/>
        </p:nvSpPr>
        <p:spPr>
          <a:xfrm>
            <a:off x="2903459" y="991780"/>
            <a:ext cx="2278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rgbClr val="6D9EEB"/>
                </a:solidFill>
                <a:latin typeface="Quicksand"/>
                <a:sym typeface="Quicksand"/>
              </a:rPr>
              <a:t>Besoin en opérateurs </a:t>
            </a:r>
            <a:r>
              <a:rPr lang="fr-FR" sz="700" b="1" dirty="0">
                <a:solidFill>
                  <a:srgbClr val="6D9EEB"/>
                </a:solidFill>
                <a:latin typeface="Quicksand"/>
                <a:sym typeface="Quicksand"/>
              </a:rPr>
              <a:t>(présent)</a:t>
            </a:r>
            <a:endParaRPr lang="en" sz="1100" b="1" dirty="0">
              <a:solidFill>
                <a:srgbClr val="6D9EEB"/>
              </a:solidFill>
              <a:latin typeface="Quicksand"/>
              <a:sym typeface="Quicksand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A1852D-9AE2-CC1E-DCE9-24026F83AC9E}"/>
              </a:ext>
            </a:extLst>
          </p:cNvPr>
          <p:cNvSpPr txBox="1"/>
          <p:nvPr/>
        </p:nvSpPr>
        <p:spPr>
          <a:xfrm>
            <a:off x="2903459" y="1225141"/>
            <a:ext cx="1882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rgbClr val="6D9EEB"/>
                </a:solidFill>
                <a:latin typeface="Quicksand"/>
                <a:sym typeface="Quicksand"/>
              </a:rPr>
              <a:t>Résultat S-1 </a:t>
            </a:r>
            <a:endParaRPr lang="en" sz="1100" b="1" dirty="0">
              <a:solidFill>
                <a:srgbClr val="6D9EEB"/>
              </a:solidFill>
              <a:latin typeface="Quicksand"/>
              <a:sym typeface="Quicksand"/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93C3C32-8225-5998-7F12-B9EF76D8CE46}"/>
              </a:ext>
            </a:extLst>
          </p:cNvPr>
          <p:cNvCxnSpPr>
            <a:cxnSpLocks/>
          </p:cNvCxnSpPr>
          <p:nvPr/>
        </p:nvCxnSpPr>
        <p:spPr>
          <a:xfrm>
            <a:off x="3211934" y="1715381"/>
            <a:ext cx="80" cy="937997"/>
          </a:xfrm>
          <a:prstGeom prst="straightConnector1">
            <a:avLst/>
          </a:prstGeom>
          <a:ln w="12700">
            <a:solidFill>
              <a:srgbClr val="618A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2735435-8110-D926-60CB-96CDC3A4458E}"/>
              </a:ext>
            </a:extLst>
          </p:cNvPr>
          <p:cNvGrpSpPr/>
          <p:nvPr/>
        </p:nvGrpSpPr>
        <p:grpSpPr>
          <a:xfrm>
            <a:off x="3362160" y="1996820"/>
            <a:ext cx="1783040" cy="669245"/>
            <a:chOff x="3590760" y="2028570"/>
            <a:chExt cx="1783040" cy="669245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C54D368-5F90-C043-50D3-9A0D1E7E2E31}"/>
                </a:ext>
              </a:extLst>
            </p:cNvPr>
            <p:cNvSpPr txBox="1"/>
            <p:nvPr/>
          </p:nvSpPr>
          <p:spPr>
            <a:xfrm>
              <a:off x="3590760" y="2028570"/>
              <a:ext cx="178304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fr-FR" sz="900" b="1" dirty="0">
                  <a:solidFill>
                    <a:srgbClr val="C5515D"/>
                  </a:solidFill>
                  <a:latin typeface="Quicksand"/>
                  <a:sym typeface="Quicksand"/>
                </a:rPr>
                <a:t>Historique résultat </a:t>
              </a:r>
              <a:r>
                <a:rPr lang="fr-FR" sz="300" b="1" dirty="0">
                  <a:solidFill>
                    <a:srgbClr val="C5515D"/>
                  </a:solidFill>
                  <a:latin typeface="Quicksand"/>
                  <a:sym typeface="Quicksand"/>
                </a:rPr>
                <a:t>(KPI)</a:t>
              </a:r>
              <a:endParaRPr lang="en" sz="900" b="1" dirty="0">
                <a:solidFill>
                  <a:srgbClr val="C5515D"/>
                </a:solidFill>
                <a:latin typeface="Quicksand"/>
                <a:sym typeface="Quicksand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D2EE4893-0095-B374-66CF-6AA2461E7DD9}"/>
                </a:ext>
              </a:extLst>
            </p:cNvPr>
            <p:cNvSpPr txBox="1"/>
            <p:nvPr/>
          </p:nvSpPr>
          <p:spPr>
            <a:xfrm>
              <a:off x="3590760" y="2250424"/>
              <a:ext cx="178304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fr-FR" sz="900" b="1" dirty="0">
                  <a:solidFill>
                    <a:srgbClr val="C5515D"/>
                  </a:solidFill>
                  <a:latin typeface="Quicksand"/>
                  <a:sym typeface="Quicksand"/>
                </a:rPr>
                <a:t>Historique planning</a:t>
              </a:r>
              <a:endParaRPr lang="en" sz="900" b="1" dirty="0">
                <a:solidFill>
                  <a:srgbClr val="C5515D"/>
                </a:solidFill>
                <a:latin typeface="Quicksand"/>
                <a:sym typeface="Quicksand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B439E12-7AFA-8C7F-1732-893FFD06339A}"/>
                </a:ext>
              </a:extLst>
            </p:cNvPr>
            <p:cNvSpPr txBox="1"/>
            <p:nvPr/>
          </p:nvSpPr>
          <p:spPr>
            <a:xfrm>
              <a:off x="3590760" y="2466983"/>
              <a:ext cx="178304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fr-FR" sz="900" b="1" dirty="0">
                  <a:solidFill>
                    <a:srgbClr val="C5515D"/>
                  </a:solidFill>
                  <a:latin typeface="Quicksand"/>
                  <a:sym typeface="Quicksand"/>
                </a:rPr>
                <a:t>Objectifs KPI</a:t>
              </a:r>
              <a:endParaRPr lang="en" sz="900" b="1" dirty="0">
                <a:solidFill>
                  <a:srgbClr val="C5515D"/>
                </a:solidFill>
                <a:latin typeface="Quicksand"/>
                <a:sym typeface="Quicksand"/>
              </a:endParaRPr>
            </a:p>
          </p:txBody>
        </p:sp>
      </p:grpSp>
      <p:pic>
        <p:nvPicPr>
          <p:cNvPr id="1026" name="Picture 2" descr="Database icon - Download on Iconfinder on Iconfinder">
            <a:extLst>
              <a:ext uri="{FF2B5EF4-FFF2-40B4-BE49-F238E27FC236}">
                <a16:creationId xmlns:a16="http://schemas.microsoft.com/office/drawing/2014/main" id="{E5FB87D8-9E8F-3C55-CF90-4F7F7ACB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47" y="1770567"/>
            <a:ext cx="273063" cy="2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6201A236-D2F3-9081-1B5B-C3962363C6DE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3395663" y="1907098"/>
            <a:ext cx="262784" cy="750275"/>
          </a:xfrm>
          <a:prstGeom prst="bentConnector2">
            <a:avLst/>
          </a:prstGeom>
          <a:ln w="12700">
            <a:solidFill>
              <a:srgbClr val="C551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90ECA5BD-7626-EEBA-0E86-D033169B94C3}"/>
              </a:ext>
            </a:extLst>
          </p:cNvPr>
          <p:cNvCxnSpPr>
            <a:cxnSpLocks/>
            <a:stCxn id="8" idx="2"/>
            <a:endCxn id="13" idx="2"/>
          </p:cNvCxnSpPr>
          <p:nvPr/>
        </p:nvCxnSpPr>
        <p:spPr>
          <a:xfrm rot="5400000" flipH="1">
            <a:off x="2543941" y="1851471"/>
            <a:ext cx="658747" cy="2076289"/>
          </a:xfrm>
          <a:prstGeom prst="bentConnector3">
            <a:avLst>
              <a:gd name="adj1" fmla="val -34702"/>
            </a:avLst>
          </a:prstGeom>
          <a:ln w="12700">
            <a:solidFill>
              <a:srgbClr val="C551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3B9D02D-8568-1E71-AAA1-AF6C343BD20C}"/>
              </a:ext>
            </a:extLst>
          </p:cNvPr>
          <p:cNvSpPr txBox="1"/>
          <p:nvPr/>
        </p:nvSpPr>
        <p:spPr>
          <a:xfrm>
            <a:off x="1825826" y="3259600"/>
            <a:ext cx="274617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900" b="1" dirty="0">
                <a:solidFill>
                  <a:srgbClr val="C5515D"/>
                </a:solidFill>
                <a:latin typeface="Quicksand"/>
                <a:sym typeface="Quicksand"/>
              </a:rPr>
              <a:t>Suggestion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rgbClr val="C5515D"/>
                </a:solidFill>
                <a:latin typeface="Quicksand"/>
                <a:sym typeface="Quicksand"/>
              </a:rPr>
              <a:t>Personne a arrété/re-prendre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900" b="1" dirty="0">
                <a:solidFill>
                  <a:srgbClr val="C5515D"/>
                </a:solidFill>
                <a:latin typeface="Quicksand"/>
                <a:sym typeface="Quicksand"/>
              </a:rPr>
              <a:t>Placement optimal (planning)</a:t>
            </a:r>
            <a:endParaRPr lang="fr-FR" sz="900" b="1" dirty="0">
              <a:solidFill>
                <a:srgbClr val="C5515D"/>
              </a:solidFill>
            </a:endParaRP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40E25228-DD91-4413-F5D7-19B6ACADA645}"/>
              </a:ext>
            </a:extLst>
          </p:cNvPr>
          <p:cNvCxnSpPr>
            <a:cxnSpLocks/>
            <a:stCxn id="13" idx="2"/>
            <a:endCxn id="9" idx="1"/>
          </p:cNvCxnSpPr>
          <p:nvPr/>
        </p:nvCxnSpPr>
        <p:spPr>
          <a:xfrm rot="16200000" flipH="1">
            <a:off x="2127423" y="2267988"/>
            <a:ext cx="384442" cy="968948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234;p29">
            <a:extLst>
              <a:ext uri="{FF2B5EF4-FFF2-40B4-BE49-F238E27FC236}">
                <a16:creationId xmlns:a16="http://schemas.microsoft.com/office/drawing/2014/main" id="{2766F762-52EB-584B-B2DE-4536BB14A471}"/>
              </a:ext>
            </a:extLst>
          </p:cNvPr>
          <p:cNvSpPr txBox="1">
            <a:spLocks/>
          </p:cNvSpPr>
          <p:nvPr/>
        </p:nvSpPr>
        <p:spPr>
          <a:xfrm>
            <a:off x="1198683" y="3711039"/>
            <a:ext cx="5184116" cy="150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>
                <a:solidFill>
                  <a:srgbClr val="39C0BA"/>
                </a:solidFill>
              </a:rPr>
              <a:t>Cible de la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C5515D"/>
                </a:solidFill>
              </a:rPr>
              <a:t>Optimisation </a:t>
            </a:r>
            <a:r>
              <a:rPr lang="fr-FR" sz="1200" b="1" dirty="0">
                <a:solidFill>
                  <a:schemeClr val="bg1"/>
                </a:solidFill>
              </a:rPr>
              <a:t>des résultats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rgbClr val="C5515D"/>
                </a:solidFill>
              </a:rPr>
              <a:t>Aide </a:t>
            </a:r>
            <a:r>
              <a:rPr lang="fr-FR" sz="1200" b="1" dirty="0">
                <a:solidFill>
                  <a:schemeClr val="bg1"/>
                </a:solidFill>
              </a:rPr>
              <a:t>a la prise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Gain </a:t>
            </a:r>
            <a:r>
              <a:rPr lang="fr-FR" sz="1200" b="1" dirty="0">
                <a:solidFill>
                  <a:srgbClr val="C5515D"/>
                </a:solidFill>
              </a:rPr>
              <a:t>d’</a:t>
            </a:r>
            <a:r>
              <a:rPr lang="fr-FR" sz="1200" b="1" dirty="0" err="1">
                <a:solidFill>
                  <a:srgbClr val="C5515D"/>
                </a:solidFill>
              </a:rPr>
              <a:t>éfficacité</a:t>
            </a:r>
            <a:endParaRPr lang="fr-FR" sz="1200" b="1" dirty="0">
              <a:solidFill>
                <a:srgbClr val="C5515D"/>
              </a:solidFill>
            </a:endParaRPr>
          </a:p>
        </p:txBody>
      </p:sp>
      <p:sp>
        <p:nvSpPr>
          <p:cNvPr id="40" name="Google Shape;137;p20">
            <a:extLst>
              <a:ext uri="{FF2B5EF4-FFF2-40B4-BE49-F238E27FC236}">
                <a16:creationId xmlns:a16="http://schemas.microsoft.com/office/drawing/2014/main" id="{82F53BAE-3E3A-713A-FFD4-001650286E71}"/>
              </a:ext>
            </a:extLst>
          </p:cNvPr>
          <p:cNvSpPr txBox="1">
            <a:spLocks/>
          </p:cNvSpPr>
          <p:nvPr/>
        </p:nvSpPr>
        <p:spPr>
          <a:xfrm>
            <a:off x="6401402" y="1063813"/>
            <a:ext cx="2403600" cy="514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bg1">
                    <a:lumMod val="95000"/>
                  </a:schemeClr>
                </a:solidFill>
              </a:rPr>
              <a:t>Routine Cible</a:t>
            </a:r>
          </a:p>
        </p:txBody>
      </p:sp>
      <p:cxnSp>
        <p:nvCxnSpPr>
          <p:cNvPr id="41" name="Google Shape;223;p28">
            <a:extLst>
              <a:ext uri="{FF2B5EF4-FFF2-40B4-BE49-F238E27FC236}">
                <a16:creationId xmlns:a16="http://schemas.microsoft.com/office/drawing/2014/main" id="{CC32326E-2F2F-B75E-67C3-97B5F22C0B4C}"/>
              </a:ext>
            </a:extLst>
          </p:cNvPr>
          <p:cNvCxnSpPr>
            <a:cxnSpLocks/>
          </p:cNvCxnSpPr>
          <p:nvPr/>
        </p:nvCxnSpPr>
        <p:spPr>
          <a:xfrm flipV="1">
            <a:off x="6294724" y="1562328"/>
            <a:ext cx="0" cy="4651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2" name="Google Shape;226;p28">
            <a:extLst>
              <a:ext uri="{FF2B5EF4-FFF2-40B4-BE49-F238E27FC236}">
                <a16:creationId xmlns:a16="http://schemas.microsoft.com/office/drawing/2014/main" id="{D8E4B096-C762-DE50-AB81-A1239E16FC36}"/>
              </a:ext>
            </a:extLst>
          </p:cNvPr>
          <p:cNvSpPr txBox="1"/>
          <p:nvPr/>
        </p:nvSpPr>
        <p:spPr>
          <a:xfrm>
            <a:off x="6390425" y="1414938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Lundi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Mise A Jour besoin operateur, formation &amp; resultas S-1</a:t>
            </a:r>
          </a:p>
        </p:txBody>
      </p:sp>
      <p:cxnSp>
        <p:nvCxnSpPr>
          <p:cNvPr id="44" name="Google Shape;223;p28">
            <a:extLst>
              <a:ext uri="{FF2B5EF4-FFF2-40B4-BE49-F238E27FC236}">
                <a16:creationId xmlns:a16="http://schemas.microsoft.com/office/drawing/2014/main" id="{3AEA2FC2-7ECC-99ED-2B10-605EC69B63ED}"/>
              </a:ext>
            </a:extLst>
          </p:cNvPr>
          <p:cNvCxnSpPr>
            <a:cxnSpLocks/>
          </p:cNvCxnSpPr>
          <p:nvPr/>
        </p:nvCxnSpPr>
        <p:spPr>
          <a:xfrm flipV="1">
            <a:off x="6294724" y="2306211"/>
            <a:ext cx="0" cy="4651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63" name="Google Shape;226;p28">
            <a:extLst>
              <a:ext uri="{FF2B5EF4-FFF2-40B4-BE49-F238E27FC236}">
                <a16:creationId xmlns:a16="http://schemas.microsoft.com/office/drawing/2014/main" id="{C0562DF8-7595-E98E-D89A-BD0D09C0C46A}"/>
              </a:ext>
            </a:extLst>
          </p:cNvPr>
          <p:cNvSpPr txBox="1"/>
          <p:nvPr/>
        </p:nvSpPr>
        <p:spPr>
          <a:xfrm>
            <a:off x="6390425" y="2171521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Mardi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Validation ou modification des suggestion.</a:t>
            </a:r>
          </a:p>
        </p:txBody>
      </p:sp>
      <p:cxnSp>
        <p:nvCxnSpPr>
          <p:cNvPr id="128" name="Google Shape;223;p28">
            <a:extLst>
              <a:ext uri="{FF2B5EF4-FFF2-40B4-BE49-F238E27FC236}">
                <a16:creationId xmlns:a16="http://schemas.microsoft.com/office/drawing/2014/main" id="{BC822F77-FDA2-EAD3-9283-8C7B88C859A3}"/>
              </a:ext>
            </a:extLst>
          </p:cNvPr>
          <p:cNvCxnSpPr>
            <a:cxnSpLocks/>
          </p:cNvCxnSpPr>
          <p:nvPr/>
        </p:nvCxnSpPr>
        <p:spPr>
          <a:xfrm flipV="1">
            <a:off x="6305701" y="2918769"/>
            <a:ext cx="0" cy="6487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7" name="Google Shape;226;p28">
            <a:extLst>
              <a:ext uri="{FF2B5EF4-FFF2-40B4-BE49-F238E27FC236}">
                <a16:creationId xmlns:a16="http://schemas.microsoft.com/office/drawing/2014/main" id="{7E8F0B5B-71E6-DCD7-1675-7428F03429CC}"/>
              </a:ext>
            </a:extLst>
          </p:cNvPr>
          <p:cNvSpPr txBox="1"/>
          <p:nvPr/>
        </p:nvSpPr>
        <p:spPr>
          <a:xfrm>
            <a:off x="6401402" y="2765029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Mercredi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Ajustement du au changement de pland e production</a:t>
            </a:r>
          </a:p>
        </p:txBody>
      </p:sp>
      <p:cxnSp>
        <p:nvCxnSpPr>
          <p:cNvPr id="138" name="Google Shape;223;p28">
            <a:extLst>
              <a:ext uri="{FF2B5EF4-FFF2-40B4-BE49-F238E27FC236}">
                <a16:creationId xmlns:a16="http://schemas.microsoft.com/office/drawing/2014/main" id="{3B0761BD-D4E1-503D-D8A3-A4A50ED94C36}"/>
              </a:ext>
            </a:extLst>
          </p:cNvPr>
          <p:cNvCxnSpPr>
            <a:cxnSpLocks/>
          </p:cNvCxnSpPr>
          <p:nvPr/>
        </p:nvCxnSpPr>
        <p:spPr>
          <a:xfrm flipV="1">
            <a:off x="6309530" y="3702688"/>
            <a:ext cx="0" cy="6487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9" name="Google Shape;226;p28">
            <a:extLst>
              <a:ext uri="{FF2B5EF4-FFF2-40B4-BE49-F238E27FC236}">
                <a16:creationId xmlns:a16="http://schemas.microsoft.com/office/drawing/2014/main" id="{53E1276A-F613-E877-8380-DA29C619E5E1}"/>
              </a:ext>
            </a:extLst>
          </p:cNvPr>
          <p:cNvSpPr txBox="1"/>
          <p:nvPr/>
        </p:nvSpPr>
        <p:spPr>
          <a:xfrm>
            <a:off x="6401402" y="3653650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Jeudi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Generation du PDF pour S+1</a:t>
            </a:r>
          </a:p>
        </p:txBody>
      </p:sp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FB7E08F1-8078-CFD0-F999-3F8CDC0045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077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4515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SOLUTION &amp; FONCTIONALITE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Solution Fonctionnelle V0 – Sans IA 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Solution Fonctionnelle V1 – Avec IA 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Details des fonctionnalités &amp; maquettes– C 1.4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Schéma d’architecture application – C 1.4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339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Details des fonctionnalités &amp; maquettes– C 1.4</a:t>
            </a:r>
          </a:p>
        </p:txBody>
      </p:sp>
      <p:sp>
        <p:nvSpPr>
          <p:cNvPr id="37" name="Google Shape;378;p38">
            <a:extLst>
              <a:ext uri="{FF2B5EF4-FFF2-40B4-BE49-F238E27FC236}">
                <a16:creationId xmlns:a16="http://schemas.microsoft.com/office/drawing/2014/main" id="{B394F889-F575-45CF-A4E2-AA87260F4A1F}"/>
              </a:ext>
            </a:extLst>
          </p:cNvPr>
          <p:cNvSpPr/>
          <p:nvPr/>
        </p:nvSpPr>
        <p:spPr>
          <a:xfrm rot="5400000">
            <a:off x="1140595" y="1138997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b="1" dirty="0">
                <a:solidFill>
                  <a:schemeClr val="bg1"/>
                </a:solidFill>
              </a:rPr>
              <a:t>V0</a:t>
            </a:r>
            <a:endParaRPr lang="fr-FR" sz="1000" b="1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" b="1" dirty="0">
                <a:solidFill>
                  <a:schemeClr val="bg1"/>
                </a:solidFill>
              </a:rPr>
              <a:t>Planning</a:t>
            </a:r>
            <a:endParaRPr sz="600" b="1" dirty="0">
              <a:solidFill>
                <a:schemeClr val="bg1"/>
              </a:solidFill>
            </a:endParaRPr>
          </a:p>
        </p:txBody>
      </p:sp>
      <p:cxnSp>
        <p:nvCxnSpPr>
          <p:cNvPr id="38" name="Google Shape;379;p38">
            <a:extLst>
              <a:ext uri="{FF2B5EF4-FFF2-40B4-BE49-F238E27FC236}">
                <a16:creationId xmlns:a16="http://schemas.microsoft.com/office/drawing/2014/main" id="{4AC1962C-407B-5F7E-4DCC-6E5857B76145}"/>
              </a:ext>
            </a:extLst>
          </p:cNvPr>
          <p:cNvCxnSpPr/>
          <p:nvPr/>
        </p:nvCxnSpPr>
        <p:spPr>
          <a:xfrm rot="10800000">
            <a:off x="1562411" y="1200114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2" name="Google Shape;380;p38">
            <a:extLst>
              <a:ext uri="{FF2B5EF4-FFF2-40B4-BE49-F238E27FC236}">
                <a16:creationId xmlns:a16="http://schemas.microsoft.com/office/drawing/2014/main" id="{A92FC85C-F400-935A-1C1D-9AD95FCB1CAE}"/>
              </a:ext>
            </a:extLst>
          </p:cNvPr>
          <p:cNvSpPr txBox="1"/>
          <p:nvPr/>
        </p:nvSpPr>
        <p:spPr>
          <a:xfrm>
            <a:off x="1773740" y="1236859"/>
            <a:ext cx="4252410" cy="26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Fonctionnalité de creation des planning</a:t>
            </a:r>
            <a:endParaRPr sz="1800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378;p38">
            <a:extLst>
              <a:ext uri="{FF2B5EF4-FFF2-40B4-BE49-F238E27FC236}">
                <a16:creationId xmlns:a16="http://schemas.microsoft.com/office/drawing/2014/main" id="{FBEB2E29-92F7-32C0-746B-2CB0EACA75F5}"/>
              </a:ext>
            </a:extLst>
          </p:cNvPr>
          <p:cNvSpPr/>
          <p:nvPr/>
        </p:nvSpPr>
        <p:spPr>
          <a:xfrm rot="5400000">
            <a:off x="1140595" y="1596693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Diffusion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6" name="Google Shape;378;p38">
            <a:extLst>
              <a:ext uri="{FF2B5EF4-FFF2-40B4-BE49-F238E27FC236}">
                <a16:creationId xmlns:a16="http://schemas.microsoft.com/office/drawing/2014/main" id="{1D7160BA-2A1E-8485-5CA0-53ED06658FF0}"/>
              </a:ext>
            </a:extLst>
          </p:cNvPr>
          <p:cNvSpPr/>
          <p:nvPr/>
        </p:nvSpPr>
        <p:spPr>
          <a:xfrm rot="5400000">
            <a:off x="1153293" y="2054389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400" b="1" dirty="0">
                <a:solidFill>
                  <a:schemeClr val="dk1"/>
                </a:solidFill>
              </a:rPr>
              <a:t>Compétence</a:t>
            </a:r>
            <a:endParaRPr sz="400" b="1" dirty="0">
              <a:solidFill>
                <a:schemeClr val="dk1"/>
              </a:solidFill>
            </a:endParaRPr>
          </a:p>
        </p:txBody>
      </p:sp>
      <p:sp>
        <p:nvSpPr>
          <p:cNvPr id="167" name="Google Shape;378;p38">
            <a:extLst>
              <a:ext uri="{FF2B5EF4-FFF2-40B4-BE49-F238E27FC236}">
                <a16:creationId xmlns:a16="http://schemas.microsoft.com/office/drawing/2014/main" id="{50A57FF0-0E85-6850-6BBB-02AF93F1F304}"/>
              </a:ext>
            </a:extLst>
          </p:cNvPr>
          <p:cNvSpPr/>
          <p:nvPr/>
        </p:nvSpPr>
        <p:spPr>
          <a:xfrm rot="5400000">
            <a:off x="1153293" y="2512084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Access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8" name="Google Shape;378;p38">
            <a:extLst>
              <a:ext uri="{FF2B5EF4-FFF2-40B4-BE49-F238E27FC236}">
                <a16:creationId xmlns:a16="http://schemas.microsoft.com/office/drawing/2014/main" id="{82522C23-7EDB-2563-9C8E-D0C027389BDA}"/>
              </a:ext>
            </a:extLst>
          </p:cNvPr>
          <p:cNvSpPr/>
          <p:nvPr/>
        </p:nvSpPr>
        <p:spPr>
          <a:xfrm rot="5400000">
            <a:off x="1153293" y="2969780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Entrée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9" name="Google Shape;378;p38">
            <a:extLst>
              <a:ext uri="{FF2B5EF4-FFF2-40B4-BE49-F238E27FC236}">
                <a16:creationId xmlns:a16="http://schemas.microsoft.com/office/drawing/2014/main" id="{9CA6DC1B-1CC8-9CE5-BF83-FFDBE3C6F27D}"/>
              </a:ext>
            </a:extLst>
          </p:cNvPr>
          <p:cNvSpPr/>
          <p:nvPr/>
        </p:nvSpPr>
        <p:spPr>
          <a:xfrm rot="5400000">
            <a:off x="1153293" y="3427475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AI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70" name="Google Shape;378;p38">
            <a:extLst>
              <a:ext uri="{FF2B5EF4-FFF2-40B4-BE49-F238E27FC236}">
                <a16:creationId xmlns:a16="http://schemas.microsoft.com/office/drawing/2014/main" id="{CED72A99-F05D-DE2C-9157-769146AB9022}"/>
              </a:ext>
            </a:extLst>
          </p:cNvPr>
          <p:cNvSpPr/>
          <p:nvPr/>
        </p:nvSpPr>
        <p:spPr>
          <a:xfrm rot="5400000">
            <a:off x="1153293" y="3885171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500" b="1" dirty="0">
                <a:solidFill>
                  <a:schemeClr val="dk1"/>
                </a:solidFill>
              </a:rPr>
              <a:t>Dashboard</a:t>
            </a:r>
            <a:endParaRPr sz="500" b="1" dirty="0">
              <a:solidFill>
                <a:schemeClr val="dk1"/>
              </a:solidFill>
            </a:endParaRPr>
          </a:p>
        </p:txBody>
      </p:sp>
      <p:sp>
        <p:nvSpPr>
          <p:cNvPr id="173" name="Google Shape;109;p17">
            <a:extLst>
              <a:ext uri="{FF2B5EF4-FFF2-40B4-BE49-F238E27FC236}">
                <a16:creationId xmlns:a16="http://schemas.microsoft.com/office/drawing/2014/main" id="{00458569-8FCE-8C3F-A262-C68D44265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494" y="1414583"/>
            <a:ext cx="2976169" cy="2866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Sélection équipe et semaine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Création du planning</a:t>
            </a:r>
            <a:endParaRPr sz="1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1400" dirty="0"/>
              <a:t>Control de saisie :</a:t>
            </a:r>
          </a:p>
          <a:p>
            <a:pPr lvl="1" indent="-381000">
              <a:buSzPts val="2400"/>
              <a:buChar char="◦"/>
            </a:pPr>
            <a:r>
              <a:rPr lang="en" sz="1400" dirty="0"/>
              <a:t>Niveaux de formation</a:t>
            </a:r>
          </a:p>
          <a:p>
            <a:pPr lvl="1" indent="-381000">
              <a:buSzPts val="2400"/>
              <a:buChar char="◦"/>
            </a:pPr>
            <a:r>
              <a:rPr lang="en" sz="1400" dirty="0"/>
              <a:t>Doublons sur jour</a:t>
            </a:r>
          </a:p>
          <a:p>
            <a:pPr lvl="1" indent="-381000">
              <a:buSzPts val="2400"/>
              <a:buChar char="◦"/>
            </a:pPr>
            <a:r>
              <a:rPr lang="en" sz="1400" dirty="0"/>
              <a:t>Nbrs par poste</a:t>
            </a:r>
          </a:p>
          <a:p>
            <a:pPr indent="-381000">
              <a:buSzPts val="2400"/>
            </a:pPr>
            <a:r>
              <a:rPr lang="fr-FR" sz="1400" dirty="0"/>
              <a:t>Consulter le planning hebdomadaire/mensuel </a:t>
            </a:r>
            <a:endParaRPr lang="en" sz="1400" dirty="0"/>
          </a:p>
          <a:p>
            <a:pPr indent="-381000">
              <a:buSzPts val="2400"/>
            </a:pPr>
            <a:r>
              <a:rPr lang="fr-FR" sz="1400" dirty="0"/>
              <a:t>Consultation de l’</a:t>
            </a:r>
            <a:r>
              <a:rPr lang="fr-FR" sz="1400" dirty="0" err="1"/>
              <a:t>hitorique</a:t>
            </a:r>
            <a:endParaRPr lang="fr-FR" sz="1400" dirty="0"/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7C956D5-CDF0-A014-3408-CE228E866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41" y="1614327"/>
            <a:ext cx="4233849" cy="2666712"/>
          </a:xfrm>
          <a:prstGeom prst="rect">
            <a:avLst/>
          </a:prstGeom>
        </p:spPr>
      </p:pic>
      <p:sp>
        <p:nvSpPr>
          <p:cNvPr id="7" name="Google Shape;97;p15">
            <a:extLst>
              <a:ext uri="{FF2B5EF4-FFF2-40B4-BE49-F238E27FC236}">
                <a16:creationId xmlns:a16="http://schemas.microsoft.com/office/drawing/2014/main" id="{D950748D-2A9E-68F3-8F17-588FD2D787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52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Notre équipe</a:t>
            </a:r>
            <a:endParaRPr dirty="0"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42" name="Google Shape;542;p44"/>
          <p:cNvSpPr txBox="1"/>
          <p:nvPr/>
        </p:nvSpPr>
        <p:spPr>
          <a:xfrm>
            <a:off x="1241325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Alexis Quinconneau</a:t>
            </a: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322105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Jordy </a:t>
            </a:r>
            <a:r>
              <a:rPr lang="fr-FR" sz="1200" b="1" dirty="0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Naiya</a:t>
            </a:r>
            <a:endParaRPr lang="fr-FR"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5200775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Hosny Naiya</a:t>
            </a:r>
            <a:br>
              <a:rPr lang="en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sz="800" dirty="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718050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Ismael Chakhari</a:t>
            </a:r>
            <a:endParaRPr lang="fr-FR" sz="800" dirty="0">
              <a:solidFill>
                <a:schemeClr val="accent5"/>
              </a:solidFill>
              <a:latin typeface="Quicksand"/>
              <a:sym typeface="Quicksand"/>
            </a:endParaRPr>
          </a:p>
        </p:txBody>
      </p:sp>
      <p:pic>
        <p:nvPicPr>
          <p:cNvPr id="3" name="Image 2" descr="Une image contenant personne, homme, extérieur, posant&#10;&#10;Description générée automatiquement">
            <a:extLst>
              <a:ext uri="{FF2B5EF4-FFF2-40B4-BE49-F238E27FC236}">
                <a16:creationId xmlns:a16="http://schemas.microsoft.com/office/drawing/2014/main" id="{F5F27E3E-A641-898A-D0EC-A5008E8C6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25" y="1531375"/>
            <a:ext cx="1490400" cy="151023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 4" descr="Une image contenant personne, homme, arbre, posant&#10;&#10;Description générée automatiquement">
            <a:extLst>
              <a:ext uri="{FF2B5EF4-FFF2-40B4-BE49-F238E27FC236}">
                <a16:creationId xmlns:a16="http://schemas.microsoft.com/office/drawing/2014/main" id="{AEC5F63C-9850-0E93-A9B4-20778A138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525" y="1551213"/>
            <a:ext cx="1490400" cy="14904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 6" descr="Une image contenant personne, homme, mur, posant&#10;&#10;Description générée automatiquement">
            <a:extLst>
              <a:ext uri="{FF2B5EF4-FFF2-40B4-BE49-F238E27FC236}">
                <a16:creationId xmlns:a16="http://schemas.microsoft.com/office/drawing/2014/main" id="{80FBA06D-3532-1C77-185B-0771EBB82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891" y="1551213"/>
            <a:ext cx="1579467" cy="14904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 9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EFAD8C8-F179-4146-3227-E671EA04E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771" y="1360191"/>
            <a:ext cx="1342657" cy="17902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3804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Details des fonctionnalités &amp; maquettes– C 1.4</a:t>
            </a:r>
          </a:p>
        </p:txBody>
      </p:sp>
      <p:sp>
        <p:nvSpPr>
          <p:cNvPr id="37" name="Google Shape;378;p38">
            <a:extLst>
              <a:ext uri="{FF2B5EF4-FFF2-40B4-BE49-F238E27FC236}">
                <a16:creationId xmlns:a16="http://schemas.microsoft.com/office/drawing/2014/main" id="{B394F889-F575-45CF-A4E2-AA87260F4A1F}"/>
              </a:ext>
            </a:extLst>
          </p:cNvPr>
          <p:cNvSpPr/>
          <p:nvPr/>
        </p:nvSpPr>
        <p:spPr>
          <a:xfrm rot="5400000">
            <a:off x="1140595" y="1138997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Planning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62" name="Google Shape;380;p38">
            <a:extLst>
              <a:ext uri="{FF2B5EF4-FFF2-40B4-BE49-F238E27FC236}">
                <a16:creationId xmlns:a16="http://schemas.microsoft.com/office/drawing/2014/main" id="{A92FC85C-F400-935A-1C1D-9AD95FCB1CAE}"/>
              </a:ext>
            </a:extLst>
          </p:cNvPr>
          <p:cNvSpPr txBox="1"/>
          <p:nvPr/>
        </p:nvSpPr>
        <p:spPr>
          <a:xfrm>
            <a:off x="1773740" y="1706759"/>
            <a:ext cx="4252410" cy="26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Fonctionnalité de diffussion</a:t>
            </a:r>
            <a:endParaRPr sz="1800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378;p38">
            <a:extLst>
              <a:ext uri="{FF2B5EF4-FFF2-40B4-BE49-F238E27FC236}">
                <a16:creationId xmlns:a16="http://schemas.microsoft.com/office/drawing/2014/main" id="{FBEB2E29-92F7-32C0-746B-2CB0EACA75F5}"/>
              </a:ext>
            </a:extLst>
          </p:cNvPr>
          <p:cNvSpPr/>
          <p:nvPr/>
        </p:nvSpPr>
        <p:spPr>
          <a:xfrm rot="5400000">
            <a:off x="1140595" y="1596693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bg1"/>
                </a:solidFill>
              </a:rPr>
              <a:t>Diffusion</a:t>
            </a:r>
            <a:endParaRPr sz="900" b="1" dirty="0">
              <a:solidFill>
                <a:schemeClr val="bg1"/>
              </a:solidFill>
            </a:endParaRPr>
          </a:p>
        </p:txBody>
      </p:sp>
      <p:sp>
        <p:nvSpPr>
          <p:cNvPr id="166" name="Google Shape;378;p38">
            <a:extLst>
              <a:ext uri="{FF2B5EF4-FFF2-40B4-BE49-F238E27FC236}">
                <a16:creationId xmlns:a16="http://schemas.microsoft.com/office/drawing/2014/main" id="{1D7160BA-2A1E-8485-5CA0-53ED06658FF0}"/>
              </a:ext>
            </a:extLst>
          </p:cNvPr>
          <p:cNvSpPr/>
          <p:nvPr/>
        </p:nvSpPr>
        <p:spPr>
          <a:xfrm rot="5400000">
            <a:off x="1153293" y="2054389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400" b="1" dirty="0">
                <a:solidFill>
                  <a:schemeClr val="dk1"/>
                </a:solidFill>
              </a:rPr>
              <a:t>Compétence</a:t>
            </a:r>
            <a:endParaRPr sz="400" b="1" dirty="0">
              <a:solidFill>
                <a:schemeClr val="dk1"/>
              </a:solidFill>
            </a:endParaRPr>
          </a:p>
        </p:txBody>
      </p:sp>
      <p:sp>
        <p:nvSpPr>
          <p:cNvPr id="167" name="Google Shape;378;p38">
            <a:extLst>
              <a:ext uri="{FF2B5EF4-FFF2-40B4-BE49-F238E27FC236}">
                <a16:creationId xmlns:a16="http://schemas.microsoft.com/office/drawing/2014/main" id="{50A57FF0-0E85-6850-6BBB-02AF93F1F304}"/>
              </a:ext>
            </a:extLst>
          </p:cNvPr>
          <p:cNvSpPr/>
          <p:nvPr/>
        </p:nvSpPr>
        <p:spPr>
          <a:xfrm rot="5400000">
            <a:off x="1153293" y="2512084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Access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8" name="Google Shape;378;p38">
            <a:extLst>
              <a:ext uri="{FF2B5EF4-FFF2-40B4-BE49-F238E27FC236}">
                <a16:creationId xmlns:a16="http://schemas.microsoft.com/office/drawing/2014/main" id="{82522C23-7EDB-2563-9C8E-D0C027389BDA}"/>
              </a:ext>
            </a:extLst>
          </p:cNvPr>
          <p:cNvSpPr/>
          <p:nvPr/>
        </p:nvSpPr>
        <p:spPr>
          <a:xfrm rot="5400000">
            <a:off x="1153293" y="2969780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Entrée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9" name="Google Shape;378;p38">
            <a:extLst>
              <a:ext uri="{FF2B5EF4-FFF2-40B4-BE49-F238E27FC236}">
                <a16:creationId xmlns:a16="http://schemas.microsoft.com/office/drawing/2014/main" id="{9CA6DC1B-1CC8-9CE5-BF83-FFDBE3C6F27D}"/>
              </a:ext>
            </a:extLst>
          </p:cNvPr>
          <p:cNvSpPr/>
          <p:nvPr/>
        </p:nvSpPr>
        <p:spPr>
          <a:xfrm rot="5400000">
            <a:off x="1153293" y="3427475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AI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70" name="Google Shape;378;p38">
            <a:extLst>
              <a:ext uri="{FF2B5EF4-FFF2-40B4-BE49-F238E27FC236}">
                <a16:creationId xmlns:a16="http://schemas.microsoft.com/office/drawing/2014/main" id="{CED72A99-F05D-DE2C-9157-769146AB9022}"/>
              </a:ext>
            </a:extLst>
          </p:cNvPr>
          <p:cNvSpPr/>
          <p:nvPr/>
        </p:nvSpPr>
        <p:spPr>
          <a:xfrm rot="5400000">
            <a:off x="1153293" y="3885171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500" b="1" dirty="0">
                <a:solidFill>
                  <a:schemeClr val="dk1"/>
                </a:solidFill>
              </a:rPr>
              <a:t>Dashboard</a:t>
            </a:r>
            <a:endParaRPr sz="500" b="1" dirty="0">
              <a:solidFill>
                <a:schemeClr val="dk1"/>
              </a:solidFill>
            </a:endParaRPr>
          </a:p>
        </p:txBody>
      </p:sp>
      <p:sp>
        <p:nvSpPr>
          <p:cNvPr id="173" name="Google Shape;109;p17">
            <a:extLst>
              <a:ext uri="{FF2B5EF4-FFF2-40B4-BE49-F238E27FC236}">
                <a16:creationId xmlns:a16="http://schemas.microsoft.com/office/drawing/2014/main" id="{00458569-8FCE-8C3F-A262-C68D44265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494" y="1884483"/>
            <a:ext cx="3124206" cy="157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Extraction via un PDF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Affichage du PDF en production</a:t>
            </a:r>
            <a:endParaRPr lang="en" sz="1400" dirty="0"/>
          </a:p>
          <a:p>
            <a:pPr marL="533400" lvl="1" indent="0">
              <a:buSzPts val="2400"/>
              <a:buNone/>
            </a:pPr>
            <a:endParaRPr lang="en" dirty="0"/>
          </a:p>
        </p:txBody>
      </p:sp>
      <p:cxnSp>
        <p:nvCxnSpPr>
          <p:cNvPr id="38" name="Google Shape;379;p38">
            <a:extLst>
              <a:ext uri="{FF2B5EF4-FFF2-40B4-BE49-F238E27FC236}">
                <a16:creationId xmlns:a16="http://schemas.microsoft.com/office/drawing/2014/main" id="{4AC1962C-407B-5F7E-4DCC-6E5857B76145}"/>
              </a:ext>
            </a:extLst>
          </p:cNvPr>
          <p:cNvCxnSpPr/>
          <p:nvPr/>
        </p:nvCxnSpPr>
        <p:spPr>
          <a:xfrm rot="10800000">
            <a:off x="1562411" y="1670014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1541DCDC-2FEA-61B5-1D98-9FF19DA57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00" y="1687500"/>
            <a:ext cx="4233849" cy="2666712"/>
          </a:xfrm>
          <a:prstGeom prst="rect">
            <a:avLst/>
          </a:prstGeom>
        </p:spPr>
      </p:pic>
      <p:sp>
        <p:nvSpPr>
          <p:cNvPr id="3" name="Google Shape;97;p15">
            <a:extLst>
              <a:ext uri="{FF2B5EF4-FFF2-40B4-BE49-F238E27FC236}">
                <a16:creationId xmlns:a16="http://schemas.microsoft.com/office/drawing/2014/main" id="{D4F40ADE-ED9A-2BF4-0A47-8A5D76396E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500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Details des fonctionnalités &amp; maquettes– C 1.4</a:t>
            </a:r>
          </a:p>
        </p:txBody>
      </p:sp>
      <p:sp>
        <p:nvSpPr>
          <p:cNvPr id="37" name="Google Shape;378;p38">
            <a:extLst>
              <a:ext uri="{FF2B5EF4-FFF2-40B4-BE49-F238E27FC236}">
                <a16:creationId xmlns:a16="http://schemas.microsoft.com/office/drawing/2014/main" id="{B394F889-F575-45CF-A4E2-AA87260F4A1F}"/>
              </a:ext>
            </a:extLst>
          </p:cNvPr>
          <p:cNvSpPr/>
          <p:nvPr/>
        </p:nvSpPr>
        <p:spPr>
          <a:xfrm rot="5400000">
            <a:off x="1140595" y="1138997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Planning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62" name="Google Shape;380;p38">
            <a:extLst>
              <a:ext uri="{FF2B5EF4-FFF2-40B4-BE49-F238E27FC236}">
                <a16:creationId xmlns:a16="http://schemas.microsoft.com/office/drawing/2014/main" id="{A92FC85C-F400-935A-1C1D-9AD95FCB1CAE}"/>
              </a:ext>
            </a:extLst>
          </p:cNvPr>
          <p:cNvSpPr txBox="1"/>
          <p:nvPr/>
        </p:nvSpPr>
        <p:spPr>
          <a:xfrm>
            <a:off x="1773740" y="2189359"/>
            <a:ext cx="4252410" cy="26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Fonctionnalité matrice competence</a:t>
            </a:r>
            <a:endParaRPr sz="1800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378;p38">
            <a:extLst>
              <a:ext uri="{FF2B5EF4-FFF2-40B4-BE49-F238E27FC236}">
                <a16:creationId xmlns:a16="http://schemas.microsoft.com/office/drawing/2014/main" id="{FBEB2E29-92F7-32C0-746B-2CB0EACA75F5}"/>
              </a:ext>
            </a:extLst>
          </p:cNvPr>
          <p:cNvSpPr/>
          <p:nvPr/>
        </p:nvSpPr>
        <p:spPr>
          <a:xfrm rot="5400000">
            <a:off x="1140595" y="1596693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Diffusion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6" name="Google Shape;378;p38">
            <a:extLst>
              <a:ext uri="{FF2B5EF4-FFF2-40B4-BE49-F238E27FC236}">
                <a16:creationId xmlns:a16="http://schemas.microsoft.com/office/drawing/2014/main" id="{1D7160BA-2A1E-8485-5CA0-53ED06658FF0}"/>
              </a:ext>
            </a:extLst>
          </p:cNvPr>
          <p:cNvSpPr/>
          <p:nvPr/>
        </p:nvSpPr>
        <p:spPr>
          <a:xfrm rot="5400000">
            <a:off x="1153293" y="2054389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V0</a:t>
            </a:r>
          </a:p>
          <a:p>
            <a:pPr algn="ctr"/>
            <a:r>
              <a:rPr lang="fr-FR" sz="400" b="1" dirty="0">
                <a:solidFill>
                  <a:schemeClr val="bg1"/>
                </a:solidFill>
              </a:rPr>
              <a:t>Compétence</a:t>
            </a:r>
            <a:endParaRPr sz="400" b="1" dirty="0">
              <a:solidFill>
                <a:schemeClr val="bg1"/>
              </a:solidFill>
            </a:endParaRPr>
          </a:p>
        </p:txBody>
      </p:sp>
      <p:sp>
        <p:nvSpPr>
          <p:cNvPr id="167" name="Google Shape;378;p38">
            <a:extLst>
              <a:ext uri="{FF2B5EF4-FFF2-40B4-BE49-F238E27FC236}">
                <a16:creationId xmlns:a16="http://schemas.microsoft.com/office/drawing/2014/main" id="{50A57FF0-0E85-6850-6BBB-02AF93F1F304}"/>
              </a:ext>
            </a:extLst>
          </p:cNvPr>
          <p:cNvSpPr/>
          <p:nvPr/>
        </p:nvSpPr>
        <p:spPr>
          <a:xfrm rot="5400000">
            <a:off x="1153293" y="2512084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Access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8" name="Google Shape;378;p38">
            <a:extLst>
              <a:ext uri="{FF2B5EF4-FFF2-40B4-BE49-F238E27FC236}">
                <a16:creationId xmlns:a16="http://schemas.microsoft.com/office/drawing/2014/main" id="{82522C23-7EDB-2563-9C8E-D0C027389BDA}"/>
              </a:ext>
            </a:extLst>
          </p:cNvPr>
          <p:cNvSpPr/>
          <p:nvPr/>
        </p:nvSpPr>
        <p:spPr>
          <a:xfrm rot="5400000">
            <a:off x="1153293" y="2969780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Entrée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9" name="Google Shape;378;p38">
            <a:extLst>
              <a:ext uri="{FF2B5EF4-FFF2-40B4-BE49-F238E27FC236}">
                <a16:creationId xmlns:a16="http://schemas.microsoft.com/office/drawing/2014/main" id="{9CA6DC1B-1CC8-9CE5-BF83-FFDBE3C6F27D}"/>
              </a:ext>
            </a:extLst>
          </p:cNvPr>
          <p:cNvSpPr/>
          <p:nvPr/>
        </p:nvSpPr>
        <p:spPr>
          <a:xfrm rot="5400000">
            <a:off x="1153293" y="3427475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AI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70" name="Google Shape;378;p38">
            <a:extLst>
              <a:ext uri="{FF2B5EF4-FFF2-40B4-BE49-F238E27FC236}">
                <a16:creationId xmlns:a16="http://schemas.microsoft.com/office/drawing/2014/main" id="{CED72A99-F05D-DE2C-9157-769146AB9022}"/>
              </a:ext>
            </a:extLst>
          </p:cNvPr>
          <p:cNvSpPr/>
          <p:nvPr/>
        </p:nvSpPr>
        <p:spPr>
          <a:xfrm rot="5400000">
            <a:off x="1153293" y="3885171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500" b="1" dirty="0">
                <a:solidFill>
                  <a:schemeClr val="dk1"/>
                </a:solidFill>
              </a:rPr>
              <a:t>Dashboard</a:t>
            </a:r>
            <a:endParaRPr sz="500" b="1" dirty="0">
              <a:solidFill>
                <a:schemeClr val="dk1"/>
              </a:solidFill>
            </a:endParaRPr>
          </a:p>
        </p:txBody>
      </p:sp>
      <p:sp>
        <p:nvSpPr>
          <p:cNvPr id="173" name="Google Shape;109;p17">
            <a:extLst>
              <a:ext uri="{FF2B5EF4-FFF2-40B4-BE49-F238E27FC236}">
                <a16:creationId xmlns:a16="http://schemas.microsoft.com/office/drawing/2014/main" id="{00458569-8FCE-8C3F-A262-C68D44265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494" y="2367083"/>
            <a:ext cx="3124206" cy="157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Matrice de polyvalence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Visualisation facile des compétences de l’équipe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Management de la polyvalence</a:t>
            </a:r>
            <a:endParaRPr lang="en" sz="1400" dirty="0"/>
          </a:p>
          <a:p>
            <a:pPr marL="533400" lvl="1" indent="0">
              <a:buSzPts val="2400"/>
              <a:buNone/>
            </a:pPr>
            <a:endParaRPr lang="en" dirty="0"/>
          </a:p>
        </p:txBody>
      </p:sp>
      <p:cxnSp>
        <p:nvCxnSpPr>
          <p:cNvPr id="38" name="Google Shape;379;p38">
            <a:extLst>
              <a:ext uri="{FF2B5EF4-FFF2-40B4-BE49-F238E27FC236}">
                <a16:creationId xmlns:a16="http://schemas.microsoft.com/office/drawing/2014/main" id="{4AC1962C-407B-5F7E-4DCC-6E5857B76145}"/>
              </a:ext>
            </a:extLst>
          </p:cNvPr>
          <p:cNvCxnSpPr/>
          <p:nvPr/>
        </p:nvCxnSpPr>
        <p:spPr>
          <a:xfrm rot="10800000">
            <a:off x="1562411" y="2152614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2" name="Google Shape;169;p24">
            <a:extLst>
              <a:ext uri="{FF2B5EF4-FFF2-40B4-BE49-F238E27FC236}">
                <a16:creationId xmlns:a16="http://schemas.microsoft.com/office/drawing/2014/main" id="{53424551-3AAC-3CAA-4625-39377659F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3364658"/>
              </p:ext>
            </p:extLst>
          </p:nvPr>
        </p:nvGraphicFramePr>
        <p:xfrm>
          <a:off x="4572000" y="2775448"/>
          <a:ext cx="4354137" cy="1845275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088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6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Operateur 1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Operateur 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Operateur 3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61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Poste 1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Niveaux de competences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61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Poste 2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61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Poste 3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Google Shape;97;p15">
            <a:extLst>
              <a:ext uri="{FF2B5EF4-FFF2-40B4-BE49-F238E27FC236}">
                <a16:creationId xmlns:a16="http://schemas.microsoft.com/office/drawing/2014/main" id="{6560D6A2-3E56-2E2B-BF7E-860408DF37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4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Details des fonctionnalités &amp; maquettes– C 1.4</a:t>
            </a:r>
          </a:p>
        </p:txBody>
      </p:sp>
      <p:sp>
        <p:nvSpPr>
          <p:cNvPr id="37" name="Google Shape;378;p38">
            <a:extLst>
              <a:ext uri="{FF2B5EF4-FFF2-40B4-BE49-F238E27FC236}">
                <a16:creationId xmlns:a16="http://schemas.microsoft.com/office/drawing/2014/main" id="{B394F889-F575-45CF-A4E2-AA87260F4A1F}"/>
              </a:ext>
            </a:extLst>
          </p:cNvPr>
          <p:cNvSpPr/>
          <p:nvPr/>
        </p:nvSpPr>
        <p:spPr>
          <a:xfrm rot="5400000">
            <a:off x="1140595" y="1138997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Planning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5" name="Google Shape;378;p38">
            <a:extLst>
              <a:ext uri="{FF2B5EF4-FFF2-40B4-BE49-F238E27FC236}">
                <a16:creationId xmlns:a16="http://schemas.microsoft.com/office/drawing/2014/main" id="{FBEB2E29-92F7-32C0-746B-2CB0EACA75F5}"/>
              </a:ext>
            </a:extLst>
          </p:cNvPr>
          <p:cNvSpPr/>
          <p:nvPr/>
        </p:nvSpPr>
        <p:spPr>
          <a:xfrm rot="5400000">
            <a:off x="1140595" y="1596693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Diffusion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6" name="Google Shape;378;p38">
            <a:extLst>
              <a:ext uri="{FF2B5EF4-FFF2-40B4-BE49-F238E27FC236}">
                <a16:creationId xmlns:a16="http://schemas.microsoft.com/office/drawing/2014/main" id="{1D7160BA-2A1E-8485-5CA0-53ED06658FF0}"/>
              </a:ext>
            </a:extLst>
          </p:cNvPr>
          <p:cNvSpPr/>
          <p:nvPr/>
        </p:nvSpPr>
        <p:spPr>
          <a:xfrm rot="5400000">
            <a:off x="1153293" y="2054389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400" b="1" dirty="0">
                <a:solidFill>
                  <a:schemeClr val="dk1"/>
                </a:solidFill>
              </a:rPr>
              <a:t>Compétence</a:t>
            </a:r>
            <a:endParaRPr sz="400" b="1" dirty="0">
              <a:solidFill>
                <a:schemeClr val="dk1"/>
              </a:solidFill>
            </a:endParaRPr>
          </a:p>
        </p:txBody>
      </p:sp>
      <p:sp>
        <p:nvSpPr>
          <p:cNvPr id="167" name="Google Shape;378;p38">
            <a:extLst>
              <a:ext uri="{FF2B5EF4-FFF2-40B4-BE49-F238E27FC236}">
                <a16:creationId xmlns:a16="http://schemas.microsoft.com/office/drawing/2014/main" id="{50A57FF0-0E85-6850-6BBB-02AF93F1F304}"/>
              </a:ext>
            </a:extLst>
          </p:cNvPr>
          <p:cNvSpPr/>
          <p:nvPr/>
        </p:nvSpPr>
        <p:spPr>
          <a:xfrm rot="5400000">
            <a:off x="1153293" y="2512084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V0</a:t>
            </a:r>
          </a:p>
          <a:p>
            <a:pPr algn="ctr"/>
            <a:r>
              <a:rPr lang="fr-FR" sz="700" b="1" dirty="0">
                <a:solidFill>
                  <a:schemeClr val="bg1"/>
                </a:solidFill>
              </a:rPr>
              <a:t>Access</a:t>
            </a:r>
            <a:endParaRPr sz="900" b="1" dirty="0">
              <a:solidFill>
                <a:schemeClr val="bg1"/>
              </a:solidFill>
            </a:endParaRPr>
          </a:p>
        </p:txBody>
      </p:sp>
      <p:sp>
        <p:nvSpPr>
          <p:cNvPr id="168" name="Google Shape;378;p38">
            <a:extLst>
              <a:ext uri="{FF2B5EF4-FFF2-40B4-BE49-F238E27FC236}">
                <a16:creationId xmlns:a16="http://schemas.microsoft.com/office/drawing/2014/main" id="{82522C23-7EDB-2563-9C8E-D0C027389BDA}"/>
              </a:ext>
            </a:extLst>
          </p:cNvPr>
          <p:cNvSpPr/>
          <p:nvPr/>
        </p:nvSpPr>
        <p:spPr>
          <a:xfrm rot="5400000">
            <a:off x="1153293" y="2969780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Entrée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9" name="Google Shape;378;p38">
            <a:extLst>
              <a:ext uri="{FF2B5EF4-FFF2-40B4-BE49-F238E27FC236}">
                <a16:creationId xmlns:a16="http://schemas.microsoft.com/office/drawing/2014/main" id="{9CA6DC1B-1CC8-9CE5-BF83-FFDBE3C6F27D}"/>
              </a:ext>
            </a:extLst>
          </p:cNvPr>
          <p:cNvSpPr/>
          <p:nvPr/>
        </p:nvSpPr>
        <p:spPr>
          <a:xfrm rot="5400000">
            <a:off x="1153293" y="3427475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AI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70" name="Google Shape;378;p38">
            <a:extLst>
              <a:ext uri="{FF2B5EF4-FFF2-40B4-BE49-F238E27FC236}">
                <a16:creationId xmlns:a16="http://schemas.microsoft.com/office/drawing/2014/main" id="{CED72A99-F05D-DE2C-9157-769146AB9022}"/>
              </a:ext>
            </a:extLst>
          </p:cNvPr>
          <p:cNvSpPr/>
          <p:nvPr/>
        </p:nvSpPr>
        <p:spPr>
          <a:xfrm rot="5400000">
            <a:off x="1153293" y="3885171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500" b="1" dirty="0">
                <a:solidFill>
                  <a:schemeClr val="dk1"/>
                </a:solidFill>
              </a:rPr>
              <a:t>Dashboard</a:t>
            </a:r>
            <a:endParaRPr sz="500" b="1" dirty="0">
              <a:solidFill>
                <a:schemeClr val="dk1"/>
              </a:solidFill>
            </a:endParaRPr>
          </a:p>
        </p:txBody>
      </p:sp>
      <p:cxnSp>
        <p:nvCxnSpPr>
          <p:cNvPr id="38" name="Google Shape;379;p38">
            <a:extLst>
              <a:ext uri="{FF2B5EF4-FFF2-40B4-BE49-F238E27FC236}">
                <a16:creationId xmlns:a16="http://schemas.microsoft.com/office/drawing/2014/main" id="{4AC1962C-407B-5F7E-4DCC-6E5857B76145}"/>
              </a:ext>
            </a:extLst>
          </p:cNvPr>
          <p:cNvCxnSpPr/>
          <p:nvPr/>
        </p:nvCxnSpPr>
        <p:spPr>
          <a:xfrm rot="10800000">
            <a:off x="1562411" y="2578064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2" name="Google Shape;380;p38">
            <a:extLst>
              <a:ext uri="{FF2B5EF4-FFF2-40B4-BE49-F238E27FC236}">
                <a16:creationId xmlns:a16="http://schemas.microsoft.com/office/drawing/2014/main" id="{A92FC85C-F400-935A-1C1D-9AD95FCB1CAE}"/>
              </a:ext>
            </a:extLst>
          </p:cNvPr>
          <p:cNvSpPr txBox="1"/>
          <p:nvPr/>
        </p:nvSpPr>
        <p:spPr>
          <a:xfrm>
            <a:off x="1773740" y="2614809"/>
            <a:ext cx="4252410" cy="26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Fonctionnalité d’acces </a:t>
            </a:r>
            <a:endParaRPr sz="1800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09;p17">
            <a:extLst>
              <a:ext uri="{FF2B5EF4-FFF2-40B4-BE49-F238E27FC236}">
                <a16:creationId xmlns:a16="http://schemas.microsoft.com/office/drawing/2014/main" id="{00458569-8FCE-8C3F-A262-C68D44265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494" y="2792533"/>
            <a:ext cx="7136340" cy="157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L’ accès sera limite uniquement au personne suivante :</a:t>
            </a:r>
          </a:p>
          <a:p>
            <a:pPr lvl="1" indent="-381000">
              <a:spcBef>
                <a:spcPts val="600"/>
              </a:spcBef>
              <a:buSzPts val="2400"/>
              <a:buChar char="◦"/>
            </a:pPr>
            <a:r>
              <a:rPr lang="fr-FR" sz="1400" dirty="0" err="1"/>
              <a:t>Teamleader</a:t>
            </a:r>
            <a:r>
              <a:rPr lang="fr-FR" sz="1400" dirty="0"/>
              <a:t> -&gt; utilisation quotidienne</a:t>
            </a:r>
          </a:p>
          <a:p>
            <a:pPr lvl="1" indent="-381000">
              <a:spcBef>
                <a:spcPts val="600"/>
              </a:spcBef>
              <a:buSzPts val="2400"/>
              <a:buChar char="◦"/>
            </a:pPr>
            <a:r>
              <a:rPr lang="fr-FR" sz="1400" dirty="0"/>
              <a:t>Responsable d’équipe -&gt; control et monitoring</a:t>
            </a:r>
            <a:endParaRPr lang="en" sz="1400" dirty="0"/>
          </a:p>
          <a:p>
            <a:pPr marL="533400" lvl="1" indent="0">
              <a:buSzPts val="2400"/>
              <a:buNone/>
            </a:pPr>
            <a:endParaRPr lang="en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B104574-EFC2-78BD-31BF-A362305B5100}"/>
              </a:ext>
            </a:extLst>
          </p:cNvPr>
          <p:cNvGrpSpPr/>
          <p:nvPr/>
        </p:nvGrpSpPr>
        <p:grpSpPr>
          <a:xfrm>
            <a:off x="2610601" y="1236700"/>
            <a:ext cx="1441744" cy="598055"/>
            <a:chOff x="3883220" y="1297662"/>
            <a:chExt cx="1441744" cy="598055"/>
          </a:xfrm>
        </p:grpSpPr>
        <p:sp>
          <p:nvSpPr>
            <p:cNvPr id="3" name="Google Shape;794;p47">
              <a:extLst>
                <a:ext uri="{FF2B5EF4-FFF2-40B4-BE49-F238E27FC236}">
                  <a16:creationId xmlns:a16="http://schemas.microsoft.com/office/drawing/2014/main" id="{769E4E18-2DCF-0224-6658-2A94234C0618}"/>
                </a:ext>
              </a:extLst>
            </p:cNvPr>
            <p:cNvSpPr/>
            <p:nvPr/>
          </p:nvSpPr>
          <p:spPr>
            <a:xfrm>
              <a:off x="3883220" y="1557941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F063EE7-B7CE-B65F-92F6-1F1DB52FBA68}"/>
                </a:ext>
              </a:extLst>
            </p:cNvPr>
            <p:cNvSpPr txBox="1"/>
            <p:nvPr/>
          </p:nvSpPr>
          <p:spPr>
            <a:xfrm>
              <a:off x="4203598" y="1297662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Team Leader</a:t>
              </a:r>
              <a:endParaRPr lang="fr-FR" sz="1200" b="1" dirty="0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0F79F6D8-56EA-52C7-04EC-5E515309F792}"/>
              </a:ext>
            </a:extLst>
          </p:cNvPr>
          <p:cNvSpPr txBox="1"/>
          <p:nvPr/>
        </p:nvSpPr>
        <p:spPr>
          <a:xfrm>
            <a:off x="2930979" y="1758337"/>
            <a:ext cx="1121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b="1" dirty="0">
                <a:solidFill>
                  <a:schemeClr val="accent1"/>
                </a:solidFill>
                <a:latin typeface="Quicksand"/>
                <a:sym typeface="Quicksand"/>
              </a:rPr>
              <a:t>REF</a:t>
            </a:r>
            <a:endParaRPr lang="fr-FR" sz="1200" b="1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F21161D-915B-1523-BB28-BBB466E20C3A}"/>
              </a:ext>
            </a:extLst>
          </p:cNvPr>
          <p:cNvGrpSpPr/>
          <p:nvPr/>
        </p:nvGrpSpPr>
        <p:grpSpPr>
          <a:xfrm>
            <a:off x="5091657" y="1453430"/>
            <a:ext cx="2159382" cy="558000"/>
            <a:chOff x="2807947" y="2880136"/>
            <a:chExt cx="2159382" cy="55800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D63F6B5-69AA-1E11-0B8E-5D655AD518A9}"/>
                </a:ext>
              </a:extLst>
            </p:cNvPr>
            <p:cNvSpPr/>
            <p:nvPr/>
          </p:nvSpPr>
          <p:spPr>
            <a:xfrm>
              <a:off x="2907288" y="2880136"/>
              <a:ext cx="2016000" cy="558000"/>
            </a:xfrm>
            <a:prstGeom prst="roundRect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fr-FR" dirty="0">
                <a:solidFill>
                  <a:schemeClr val="accent3"/>
                </a:solidFill>
                <a:latin typeface="Quicksand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9DDC068-2C25-8447-F38A-34FC744B6718}"/>
                </a:ext>
              </a:extLst>
            </p:cNvPr>
            <p:cNvSpPr txBox="1"/>
            <p:nvPr/>
          </p:nvSpPr>
          <p:spPr>
            <a:xfrm>
              <a:off x="2807947" y="2948387"/>
              <a:ext cx="21593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100" b="1" dirty="0">
                  <a:solidFill>
                    <a:schemeClr val="accent3"/>
                  </a:solidFill>
                  <a:latin typeface="Quicksand"/>
                  <a:sym typeface="Quicksand"/>
                </a:rPr>
                <a:t>Application </a:t>
              </a:r>
              <a:r>
                <a:rPr lang="fr-FR" sz="1100" b="1" dirty="0" err="1">
                  <a:solidFill>
                    <a:schemeClr val="accent3"/>
                  </a:solidFill>
                  <a:latin typeface="Quicksand"/>
                  <a:sym typeface="Quicksand"/>
                </a:rPr>
                <a:t>Easy</a:t>
              </a:r>
              <a:r>
                <a:rPr lang="fr-FR" sz="1100" b="1" dirty="0">
                  <a:solidFill>
                    <a:schemeClr val="accent3"/>
                  </a:solidFill>
                  <a:latin typeface="Quicksand"/>
                  <a:sym typeface="Quicksand"/>
                </a:rPr>
                <a:t> Planning</a:t>
              </a:r>
            </a:p>
            <a:p>
              <a:pPr algn="ctr"/>
              <a:r>
                <a:rPr lang="fr-FR" sz="1100" b="1" dirty="0">
                  <a:solidFill>
                    <a:schemeClr val="accent3"/>
                  </a:solidFill>
                  <a:latin typeface="Quicksand"/>
                  <a:sym typeface="Quicksand"/>
                </a:rPr>
                <a:t>(Web ou Mobile)</a:t>
              </a:r>
              <a:endParaRPr lang="en" sz="1100" b="1" dirty="0">
                <a:solidFill>
                  <a:schemeClr val="accent3"/>
                </a:solidFill>
                <a:latin typeface="Quicksand"/>
                <a:sym typeface="Quicksand"/>
              </a:endParaRPr>
            </a:p>
          </p:txBody>
        </p:sp>
      </p:grp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3F4F7DC-E2D0-25CB-F940-8D0721F77588}"/>
              </a:ext>
            </a:extLst>
          </p:cNvPr>
          <p:cNvCxnSpPr>
            <a:cxnSpLocks/>
          </p:cNvCxnSpPr>
          <p:nvPr/>
        </p:nvCxnSpPr>
        <p:spPr>
          <a:xfrm flipV="1">
            <a:off x="3067607" y="1687500"/>
            <a:ext cx="2123391" cy="10865"/>
          </a:xfrm>
          <a:prstGeom prst="straightConnector1">
            <a:avLst/>
          </a:prstGeom>
          <a:ln w="12700">
            <a:solidFill>
              <a:srgbClr val="C551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56098BD4-7EB9-F38F-BFD0-16CAC45BAB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3482" y="1232800"/>
            <a:ext cx="400993" cy="400993"/>
          </a:xfrm>
          <a:prstGeom prst="rect">
            <a:avLst/>
          </a:prstGeom>
        </p:spPr>
      </p:pic>
      <p:sp>
        <p:nvSpPr>
          <p:cNvPr id="13" name="Google Shape;97;p15">
            <a:extLst>
              <a:ext uri="{FF2B5EF4-FFF2-40B4-BE49-F238E27FC236}">
                <a16:creationId xmlns:a16="http://schemas.microsoft.com/office/drawing/2014/main" id="{55C92BEC-ECA8-2E98-E6B0-A499659A53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29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Details des fonctionnalités &amp; maquettes– C 1.4</a:t>
            </a:r>
          </a:p>
        </p:txBody>
      </p:sp>
      <p:sp>
        <p:nvSpPr>
          <p:cNvPr id="37" name="Google Shape;378;p38">
            <a:extLst>
              <a:ext uri="{FF2B5EF4-FFF2-40B4-BE49-F238E27FC236}">
                <a16:creationId xmlns:a16="http://schemas.microsoft.com/office/drawing/2014/main" id="{B394F889-F575-45CF-A4E2-AA87260F4A1F}"/>
              </a:ext>
            </a:extLst>
          </p:cNvPr>
          <p:cNvSpPr/>
          <p:nvPr/>
        </p:nvSpPr>
        <p:spPr>
          <a:xfrm rot="5400000">
            <a:off x="1140595" y="1138997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Planning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5" name="Google Shape;378;p38">
            <a:extLst>
              <a:ext uri="{FF2B5EF4-FFF2-40B4-BE49-F238E27FC236}">
                <a16:creationId xmlns:a16="http://schemas.microsoft.com/office/drawing/2014/main" id="{FBEB2E29-92F7-32C0-746B-2CB0EACA75F5}"/>
              </a:ext>
            </a:extLst>
          </p:cNvPr>
          <p:cNvSpPr/>
          <p:nvPr/>
        </p:nvSpPr>
        <p:spPr>
          <a:xfrm rot="5400000">
            <a:off x="1140595" y="1596693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Diffusion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6" name="Google Shape;378;p38">
            <a:extLst>
              <a:ext uri="{FF2B5EF4-FFF2-40B4-BE49-F238E27FC236}">
                <a16:creationId xmlns:a16="http://schemas.microsoft.com/office/drawing/2014/main" id="{1D7160BA-2A1E-8485-5CA0-53ED06658FF0}"/>
              </a:ext>
            </a:extLst>
          </p:cNvPr>
          <p:cNvSpPr/>
          <p:nvPr/>
        </p:nvSpPr>
        <p:spPr>
          <a:xfrm rot="5400000">
            <a:off x="1153293" y="2054389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400" b="1" dirty="0">
                <a:solidFill>
                  <a:schemeClr val="dk1"/>
                </a:solidFill>
              </a:rPr>
              <a:t>Compétence</a:t>
            </a:r>
            <a:endParaRPr sz="400" b="1" dirty="0">
              <a:solidFill>
                <a:schemeClr val="dk1"/>
              </a:solidFill>
            </a:endParaRPr>
          </a:p>
        </p:txBody>
      </p:sp>
      <p:sp>
        <p:nvSpPr>
          <p:cNvPr id="167" name="Google Shape;378;p38">
            <a:extLst>
              <a:ext uri="{FF2B5EF4-FFF2-40B4-BE49-F238E27FC236}">
                <a16:creationId xmlns:a16="http://schemas.microsoft.com/office/drawing/2014/main" id="{50A57FF0-0E85-6850-6BBB-02AF93F1F304}"/>
              </a:ext>
            </a:extLst>
          </p:cNvPr>
          <p:cNvSpPr/>
          <p:nvPr/>
        </p:nvSpPr>
        <p:spPr>
          <a:xfrm rot="5400000">
            <a:off x="1153293" y="2512084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Access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8" name="Google Shape;378;p38">
            <a:extLst>
              <a:ext uri="{FF2B5EF4-FFF2-40B4-BE49-F238E27FC236}">
                <a16:creationId xmlns:a16="http://schemas.microsoft.com/office/drawing/2014/main" id="{82522C23-7EDB-2563-9C8E-D0C027389BDA}"/>
              </a:ext>
            </a:extLst>
          </p:cNvPr>
          <p:cNvSpPr/>
          <p:nvPr/>
        </p:nvSpPr>
        <p:spPr>
          <a:xfrm rot="5400000">
            <a:off x="1153293" y="2969780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bg1"/>
                </a:solidFill>
              </a:rPr>
              <a:t>Entrée</a:t>
            </a:r>
            <a:endParaRPr sz="800" b="1" dirty="0">
              <a:solidFill>
                <a:schemeClr val="bg1"/>
              </a:solidFill>
            </a:endParaRPr>
          </a:p>
        </p:txBody>
      </p:sp>
      <p:sp>
        <p:nvSpPr>
          <p:cNvPr id="169" name="Google Shape;378;p38">
            <a:extLst>
              <a:ext uri="{FF2B5EF4-FFF2-40B4-BE49-F238E27FC236}">
                <a16:creationId xmlns:a16="http://schemas.microsoft.com/office/drawing/2014/main" id="{9CA6DC1B-1CC8-9CE5-BF83-FFDBE3C6F27D}"/>
              </a:ext>
            </a:extLst>
          </p:cNvPr>
          <p:cNvSpPr/>
          <p:nvPr/>
        </p:nvSpPr>
        <p:spPr>
          <a:xfrm rot="5400000">
            <a:off x="1153293" y="3427475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AI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70" name="Google Shape;378;p38">
            <a:extLst>
              <a:ext uri="{FF2B5EF4-FFF2-40B4-BE49-F238E27FC236}">
                <a16:creationId xmlns:a16="http://schemas.microsoft.com/office/drawing/2014/main" id="{CED72A99-F05D-DE2C-9157-769146AB9022}"/>
              </a:ext>
            </a:extLst>
          </p:cNvPr>
          <p:cNvSpPr/>
          <p:nvPr/>
        </p:nvSpPr>
        <p:spPr>
          <a:xfrm rot="5400000">
            <a:off x="1153293" y="3885171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500" b="1" dirty="0">
                <a:solidFill>
                  <a:schemeClr val="dk1"/>
                </a:solidFill>
              </a:rPr>
              <a:t>Dashboard</a:t>
            </a:r>
            <a:endParaRPr sz="500" b="1" dirty="0">
              <a:solidFill>
                <a:schemeClr val="dk1"/>
              </a:solidFill>
            </a:endParaRPr>
          </a:p>
        </p:txBody>
      </p:sp>
      <p:cxnSp>
        <p:nvCxnSpPr>
          <p:cNvPr id="38" name="Google Shape;379;p38">
            <a:extLst>
              <a:ext uri="{FF2B5EF4-FFF2-40B4-BE49-F238E27FC236}">
                <a16:creationId xmlns:a16="http://schemas.microsoft.com/office/drawing/2014/main" id="{4AC1962C-407B-5F7E-4DCC-6E5857B76145}"/>
              </a:ext>
            </a:extLst>
          </p:cNvPr>
          <p:cNvCxnSpPr/>
          <p:nvPr/>
        </p:nvCxnSpPr>
        <p:spPr>
          <a:xfrm rot="10800000">
            <a:off x="1562411" y="3028914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3" name="Google Shape;109;p17">
            <a:extLst>
              <a:ext uri="{FF2B5EF4-FFF2-40B4-BE49-F238E27FC236}">
                <a16:creationId xmlns:a16="http://schemas.microsoft.com/office/drawing/2014/main" id="{00458569-8FCE-8C3F-A262-C68D44265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494" y="3243383"/>
            <a:ext cx="3124206" cy="157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Une interface de saisie pour les </a:t>
            </a:r>
            <a:r>
              <a:rPr lang="fr-FR" sz="1400" dirty="0" err="1"/>
              <a:t>teamleader</a:t>
            </a:r>
            <a:r>
              <a:rPr lang="fr-FR" sz="1400" dirty="0"/>
              <a:t> : </a:t>
            </a:r>
          </a:p>
          <a:p>
            <a:pPr lvl="1" indent="-381000">
              <a:spcBef>
                <a:spcPts val="600"/>
              </a:spcBef>
              <a:buSzPts val="2400"/>
              <a:buChar char="◦"/>
            </a:pPr>
            <a:r>
              <a:rPr lang="fr-FR" sz="1400" dirty="0"/>
              <a:t>Saisie des résultat s-1</a:t>
            </a:r>
          </a:p>
          <a:p>
            <a:pPr lvl="1" indent="-381000">
              <a:spcBef>
                <a:spcPts val="600"/>
              </a:spcBef>
              <a:buSzPts val="2400"/>
              <a:buChar char="◦"/>
            </a:pPr>
            <a:r>
              <a:rPr lang="fr-FR" sz="1400" dirty="0"/>
              <a:t>Définition des présent</a:t>
            </a:r>
          </a:p>
          <a:p>
            <a:pPr lvl="1" indent="-381000">
              <a:spcBef>
                <a:spcPts val="600"/>
              </a:spcBef>
              <a:buSzPts val="2400"/>
              <a:buChar char="◦"/>
            </a:pPr>
            <a:r>
              <a:rPr lang="fr-FR" sz="1400" dirty="0"/>
              <a:t>Besoin en capacité</a:t>
            </a:r>
          </a:p>
          <a:p>
            <a:pPr lvl="1" indent="-381000">
              <a:spcBef>
                <a:spcPts val="600"/>
              </a:spcBef>
              <a:buSzPts val="2400"/>
              <a:buChar char="◦"/>
            </a:pPr>
            <a:endParaRPr lang="en" sz="1400" dirty="0"/>
          </a:p>
          <a:p>
            <a:pPr marL="533400" lvl="1" indent="0">
              <a:buSzPts val="2400"/>
              <a:buNone/>
            </a:pPr>
            <a:endParaRPr lang="en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FB49D7B-EDAC-6811-C9ED-9DEB5F0898EF}"/>
              </a:ext>
            </a:extLst>
          </p:cNvPr>
          <p:cNvGrpSpPr/>
          <p:nvPr/>
        </p:nvGrpSpPr>
        <p:grpSpPr>
          <a:xfrm>
            <a:off x="2038229" y="1500116"/>
            <a:ext cx="1441744" cy="461665"/>
            <a:chOff x="3883220" y="1297662"/>
            <a:chExt cx="1441744" cy="461665"/>
          </a:xfrm>
        </p:grpSpPr>
        <p:sp>
          <p:nvSpPr>
            <p:cNvPr id="3" name="Google Shape;794;p47">
              <a:extLst>
                <a:ext uri="{FF2B5EF4-FFF2-40B4-BE49-F238E27FC236}">
                  <a16:creationId xmlns:a16="http://schemas.microsoft.com/office/drawing/2014/main" id="{98209058-08A9-32AD-0BCE-AAB21C08C76F}"/>
                </a:ext>
              </a:extLst>
            </p:cNvPr>
            <p:cNvSpPr/>
            <p:nvPr/>
          </p:nvSpPr>
          <p:spPr>
            <a:xfrm>
              <a:off x="3883220" y="1355544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D1A4591-5382-8AC4-0191-BAACBD9EE3BA}"/>
                </a:ext>
              </a:extLst>
            </p:cNvPr>
            <p:cNvSpPr txBox="1"/>
            <p:nvPr/>
          </p:nvSpPr>
          <p:spPr>
            <a:xfrm>
              <a:off x="4203598" y="1297662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Team Leader</a:t>
              </a:r>
              <a:endParaRPr lang="fr-FR" sz="1200" b="1" dirty="0"/>
            </a:p>
          </p:txBody>
        </p:sp>
      </p:grpSp>
      <p:pic>
        <p:nvPicPr>
          <p:cNvPr id="6" name="Picture 2" descr="Database icon - Download on Iconfinder on Iconfinder">
            <a:extLst>
              <a:ext uri="{FF2B5EF4-FFF2-40B4-BE49-F238E27FC236}">
                <a16:creationId xmlns:a16="http://schemas.microsoft.com/office/drawing/2014/main" id="{455FA4A9-B815-CF35-4E34-5A864C4C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00" y="1555786"/>
            <a:ext cx="273063" cy="2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78C738E4-BBB7-6A5F-5BCB-01C400B9C50A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6064456" y="1692318"/>
            <a:ext cx="951444" cy="105455"/>
          </a:xfrm>
          <a:prstGeom prst="bentConnector3">
            <a:avLst>
              <a:gd name="adj1" fmla="val 50000"/>
            </a:avLst>
          </a:prstGeom>
          <a:ln w="12700">
            <a:solidFill>
              <a:srgbClr val="C551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43A12A3-6B37-87D1-9241-F070C660227B}"/>
              </a:ext>
            </a:extLst>
          </p:cNvPr>
          <p:cNvGrpSpPr/>
          <p:nvPr/>
        </p:nvGrpSpPr>
        <p:grpSpPr>
          <a:xfrm>
            <a:off x="4048616" y="1593709"/>
            <a:ext cx="2015840" cy="408127"/>
            <a:chOff x="3830780" y="1406713"/>
            <a:chExt cx="2015840" cy="408127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A27A2F6-1AC0-4F53-AA6C-22791C851B23}"/>
                </a:ext>
              </a:extLst>
            </p:cNvPr>
            <p:cNvSpPr/>
            <p:nvPr/>
          </p:nvSpPr>
          <p:spPr>
            <a:xfrm>
              <a:off x="3830780" y="1406713"/>
              <a:ext cx="2015840" cy="408127"/>
            </a:xfrm>
            <a:prstGeom prst="roundRect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fr-FR">
                <a:solidFill>
                  <a:srgbClr val="6D9EEB"/>
                </a:solidFill>
                <a:latin typeface="Quicksand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EB0DF07-EB25-0387-1EF3-F794C27D0CF9}"/>
                </a:ext>
              </a:extLst>
            </p:cNvPr>
            <p:cNvSpPr txBox="1"/>
            <p:nvPr/>
          </p:nvSpPr>
          <p:spPr>
            <a:xfrm>
              <a:off x="4113658" y="1479971"/>
              <a:ext cx="150799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b="1" dirty="0">
                  <a:solidFill>
                    <a:srgbClr val="6D9EEB"/>
                  </a:solidFill>
                  <a:latin typeface="Quicksand"/>
                  <a:sym typeface="Quicksand"/>
                </a:rPr>
                <a:t>Interface de saisie</a:t>
              </a:r>
              <a:endParaRPr lang="en" sz="1100" b="1" dirty="0">
                <a:solidFill>
                  <a:srgbClr val="6D9EEB"/>
                </a:solidFill>
                <a:latin typeface="Quicksand"/>
                <a:sym typeface="Quicksand"/>
              </a:endParaRPr>
            </a:p>
          </p:txBody>
        </p:sp>
      </p:grpSp>
      <p:sp>
        <p:nvSpPr>
          <p:cNvPr id="11" name="Google Shape;380;p38">
            <a:extLst>
              <a:ext uri="{FF2B5EF4-FFF2-40B4-BE49-F238E27FC236}">
                <a16:creationId xmlns:a16="http://schemas.microsoft.com/office/drawing/2014/main" id="{6A549FAB-E1AD-F45B-CDB8-1A23F98F2DAA}"/>
              </a:ext>
            </a:extLst>
          </p:cNvPr>
          <p:cNvSpPr txBox="1"/>
          <p:nvPr/>
        </p:nvSpPr>
        <p:spPr>
          <a:xfrm>
            <a:off x="1922411" y="3109024"/>
            <a:ext cx="4252410" cy="26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Fonctionnalité saisie “input”</a:t>
            </a:r>
            <a:endParaRPr sz="1800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A312920C-9F23-106F-DF7E-422D415FE9E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137126" y="1797773"/>
            <a:ext cx="911490" cy="11812"/>
          </a:xfrm>
          <a:prstGeom prst="bentConnector3">
            <a:avLst>
              <a:gd name="adj1" fmla="val 50000"/>
            </a:avLst>
          </a:prstGeom>
          <a:ln w="12700">
            <a:solidFill>
              <a:srgbClr val="C551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DEC6FBED-1976-88F2-CA43-C0AB4500E747}"/>
              </a:ext>
            </a:extLst>
          </p:cNvPr>
          <p:cNvSpPr txBox="1"/>
          <p:nvPr/>
        </p:nvSpPr>
        <p:spPr>
          <a:xfrm>
            <a:off x="6188061" y="1430410"/>
            <a:ext cx="890076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fr-FR" sz="900" b="1" dirty="0">
                <a:solidFill>
                  <a:srgbClr val="C5515D"/>
                </a:solidFill>
                <a:latin typeface="Quicksand"/>
                <a:sym typeface="Quicksand"/>
              </a:rPr>
              <a:t>Enregistré</a:t>
            </a:r>
            <a:endParaRPr lang="en" sz="900" b="1" dirty="0">
              <a:solidFill>
                <a:srgbClr val="C5515D"/>
              </a:solidFill>
              <a:latin typeface="Quicksand"/>
              <a:sym typeface="Quicksand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3256E64-A6C9-E440-5549-71FA2438E103}"/>
              </a:ext>
            </a:extLst>
          </p:cNvPr>
          <p:cNvSpPr txBox="1"/>
          <p:nvPr/>
        </p:nvSpPr>
        <p:spPr>
          <a:xfrm>
            <a:off x="3280256" y="1442341"/>
            <a:ext cx="890076" cy="5078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fr-FR" sz="900" b="1" dirty="0">
                <a:solidFill>
                  <a:srgbClr val="C5515D"/>
                </a:solidFill>
                <a:latin typeface="Quicksand"/>
                <a:sym typeface="Quicksand"/>
              </a:rPr>
              <a:t>Semaine -1</a:t>
            </a:r>
          </a:p>
          <a:p>
            <a:r>
              <a:rPr lang="fr-FR" sz="900" b="1" dirty="0" err="1">
                <a:solidFill>
                  <a:srgbClr val="C5515D"/>
                </a:solidFill>
                <a:latin typeface="Quicksand"/>
                <a:sym typeface="Quicksand"/>
              </a:rPr>
              <a:t>Presents</a:t>
            </a:r>
            <a:endParaRPr lang="fr-FR" sz="900" b="1" dirty="0">
              <a:solidFill>
                <a:srgbClr val="C5515D"/>
              </a:solidFill>
              <a:latin typeface="Quicksand"/>
              <a:sym typeface="Quicksand"/>
            </a:endParaRPr>
          </a:p>
          <a:p>
            <a:r>
              <a:rPr lang="fr-FR" sz="900" b="1" dirty="0">
                <a:solidFill>
                  <a:srgbClr val="C5515D"/>
                </a:solidFill>
                <a:latin typeface="Quicksand"/>
                <a:sym typeface="Quicksand"/>
              </a:rPr>
              <a:t>Capacité </a:t>
            </a:r>
            <a:endParaRPr lang="en" sz="900" b="1" dirty="0">
              <a:solidFill>
                <a:srgbClr val="C5515D"/>
              </a:solidFill>
              <a:latin typeface="Quicksand"/>
              <a:sym typeface="Quicksand"/>
            </a:endParaRPr>
          </a:p>
        </p:txBody>
      </p:sp>
      <p:sp>
        <p:nvSpPr>
          <p:cNvPr id="21" name="Google Shape;97;p15">
            <a:extLst>
              <a:ext uri="{FF2B5EF4-FFF2-40B4-BE49-F238E27FC236}">
                <a16:creationId xmlns:a16="http://schemas.microsoft.com/office/drawing/2014/main" id="{DFCBA59A-FAAE-586B-7DC9-5CEA5E908F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594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Details des fonctionnalités &amp; maquettes– C 1.4</a:t>
            </a:r>
          </a:p>
        </p:txBody>
      </p:sp>
      <p:sp>
        <p:nvSpPr>
          <p:cNvPr id="37" name="Google Shape;378;p38">
            <a:extLst>
              <a:ext uri="{FF2B5EF4-FFF2-40B4-BE49-F238E27FC236}">
                <a16:creationId xmlns:a16="http://schemas.microsoft.com/office/drawing/2014/main" id="{B394F889-F575-45CF-A4E2-AA87260F4A1F}"/>
              </a:ext>
            </a:extLst>
          </p:cNvPr>
          <p:cNvSpPr/>
          <p:nvPr/>
        </p:nvSpPr>
        <p:spPr>
          <a:xfrm rot="5400000">
            <a:off x="1140595" y="1138997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Planning</a:t>
            </a:r>
            <a:endParaRPr sz="900" b="1" dirty="0">
              <a:solidFill>
                <a:schemeClr val="dk1"/>
              </a:solidFill>
            </a:endParaRPr>
          </a:p>
        </p:txBody>
      </p:sp>
      <p:sp>
        <p:nvSpPr>
          <p:cNvPr id="165" name="Google Shape;378;p38">
            <a:extLst>
              <a:ext uri="{FF2B5EF4-FFF2-40B4-BE49-F238E27FC236}">
                <a16:creationId xmlns:a16="http://schemas.microsoft.com/office/drawing/2014/main" id="{FBEB2E29-92F7-32C0-746B-2CB0EACA75F5}"/>
              </a:ext>
            </a:extLst>
          </p:cNvPr>
          <p:cNvSpPr/>
          <p:nvPr/>
        </p:nvSpPr>
        <p:spPr>
          <a:xfrm rot="5400000">
            <a:off x="1140595" y="1596693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Diffusion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6" name="Google Shape;378;p38">
            <a:extLst>
              <a:ext uri="{FF2B5EF4-FFF2-40B4-BE49-F238E27FC236}">
                <a16:creationId xmlns:a16="http://schemas.microsoft.com/office/drawing/2014/main" id="{1D7160BA-2A1E-8485-5CA0-53ED06658FF0}"/>
              </a:ext>
            </a:extLst>
          </p:cNvPr>
          <p:cNvSpPr/>
          <p:nvPr/>
        </p:nvSpPr>
        <p:spPr>
          <a:xfrm rot="5400000">
            <a:off x="1153293" y="2054389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400" b="1" dirty="0">
                <a:solidFill>
                  <a:schemeClr val="dk1"/>
                </a:solidFill>
              </a:rPr>
              <a:t>Compétence</a:t>
            </a:r>
            <a:endParaRPr sz="400" b="1" dirty="0">
              <a:solidFill>
                <a:schemeClr val="dk1"/>
              </a:solidFill>
            </a:endParaRPr>
          </a:p>
        </p:txBody>
      </p:sp>
      <p:sp>
        <p:nvSpPr>
          <p:cNvPr id="167" name="Google Shape;378;p38">
            <a:extLst>
              <a:ext uri="{FF2B5EF4-FFF2-40B4-BE49-F238E27FC236}">
                <a16:creationId xmlns:a16="http://schemas.microsoft.com/office/drawing/2014/main" id="{50A57FF0-0E85-6850-6BBB-02AF93F1F304}"/>
              </a:ext>
            </a:extLst>
          </p:cNvPr>
          <p:cNvSpPr/>
          <p:nvPr/>
        </p:nvSpPr>
        <p:spPr>
          <a:xfrm rot="5400000">
            <a:off x="1153293" y="2512084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Access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8" name="Google Shape;378;p38">
            <a:extLst>
              <a:ext uri="{FF2B5EF4-FFF2-40B4-BE49-F238E27FC236}">
                <a16:creationId xmlns:a16="http://schemas.microsoft.com/office/drawing/2014/main" id="{82522C23-7EDB-2563-9C8E-D0C027389BDA}"/>
              </a:ext>
            </a:extLst>
          </p:cNvPr>
          <p:cNvSpPr/>
          <p:nvPr/>
        </p:nvSpPr>
        <p:spPr>
          <a:xfrm rot="5400000">
            <a:off x="1153293" y="2969780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Entrée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9" name="Google Shape;378;p38">
            <a:extLst>
              <a:ext uri="{FF2B5EF4-FFF2-40B4-BE49-F238E27FC236}">
                <a16:creationId xmlns:a16="http://schemas.microsoft.com/office/drawing/2014/main" id="{9CA6DC1B-1CC8-9CE5-BF83-FFDBE3C6F27D}"/>
              </a:ext>
            </a:extLst>
          </p:cNvPr>
          <p:cNvSpPr/>
          <p:nvPr/>
        </p:nvSpPr>
        <p:spPr>
          <a:xfrm rot="5400000">
            <a:off x="1153293" y="3427475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V1</a:t>
            </a:r>
          </a:p>
          <a:p>
            <a:pPr algn="ctr"/>
            <a:r>
              <a:rPr lang="fr-FR" sz="700" b="1" dirty="0">
                <a:solidFill>
                  <a:schemeClr val="bg1"/>
                </a:solidFill>
              </a:rPr>
              <a:t>AI</a:t>
            </a:r>
            <a:endParaRPr sz="900" b="1" dirty="0">
              <a:solidFill>
                <a:schemeClr val="bg1"/>
              </a:solidFill>
            </a:endParaRPr>
          </a:p>
        </p:txBody>
      </p:sp>
      <p:sp>
        <p:nvSpPr>
          <p:cNvPr id="170" name="Google Shape;378;p38">
            <a:extLst>
              <a:ext uri="{FF2B5EF4-FFF2-40B4-BE49-F238E27FC236}">
                <a16:creationId xmlns:a16="http://schemas.microsoft.com/office/drawing/2014/main" id="{CED72A99-F05D-DE2C-9157-769146AB9022}"/>
              </a:ext>
            </a:extLst>
          </p:cNvPr>
          <p:cNvSpPr/>
          <p:nvPr/>
        </p:nvSpPr>
        <p:spPr>
          <a:xfrm rot="5400000">
            <a:off x="1153293" y="3885171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500" b="1" dirty="0">
                <a:solidFill>
                  <a:schemeClr val="dk1"/>
                </a:solidFill>
              </a:rPr>
              <a:t>Dashboard</a:t>
            </a:r>
            <a:endParaRPr sz="500" b="1" dirty="0">
              <a:solidFill>
                <a:schemeClr val="dk1"/>
              </a:solidFill>
            </a:endParaRPr>
          </a:p>
        </p:txBody>
      </p:sp>
      <p:cxnSp>
        <p:nvCxnSpPr>
          <p:cNvPr id="38" name="Google Shape;379;p38">
            <a:extLst>
              <a:ext uri="{FF2B5EF4-FFF2-40B4-BE49-F238E27FC236}">
                <a16:creationId xmlns:a16="http://schemas.microsoft.com/office/drawing/2014/main" id="{4AC1962C-407B-5F7E-4DCC-6E5857B76145}"/>
              </a:ext>
            </a:extLst>
          </p:cNvPr>
          <p:cNvCxnSpPr/>
          <p:nvPr/>
        </p:nvCxnSpPr>
        <p:spPr>
          <a:xfrm rot="10800000">
            <a:off x="1562411" y="3505164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2" name="Google Shape;380;p38">
            <a:extLst>
              <a:ext uri="{FF2B5EF4-FFF2-40B4-BE49-F238E27FC236}">
                <a16:creationId xmlns:a16="http://schemas.microsoft.com/office/drawing/2014/main" id="{A92FC85C-F400-935A-1C1D-9AD95FCB1CAE}"/>
              </a:ext>
            </a:extLst>
          </p:cNvPr>
          <p:cNvSpPr txBox="1"/>
          <p:nvPr/>
        </p:nvSpPr>
        <p:spPr>
          <a:xfrm>
            <a:off x="1773740" y="3541909"/>
            <a:ext cx="4252410" cy="26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Fonctionnalité magic fullfill</a:t>
            </a:r>
            <a:endParaRPr sz="1800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09;p17">
            <a:extLst>
              <a:ext uri="{FF2B5EF4-FFF2-40B4-BE49-F238E27FC236}">
                <a16:creationId xmlns:a16="http://schemas.microsoft.com/office/drawing/2014/main" id="{00458569-8FCE-8C3F-A262-C68D44265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494" y="3719633"/>
            <a:ext cx="3124206" cy="157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Bouton « </a:t>
            </a:r>
            <a:r>
              <a:rPr lang="fr-FR" sz="1400" dirty="0" err="1"/>
              <a:t>magic</a:t>
            </a:r>
            <a:r>
              <a:rPr lang="fr-FR" sz="1400" dirty="0"/>
              <a:t> » auto remplissage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Contrainte sur les KPI inclus dans la proposition</a:t>
            </a:r>
            <a:endParaRPr lang="en" sz="1400" dirty="0"/>
          </a:p>
          <a:p>
            <a:pPr marL="533400" lvl="1" indent="0">
              <a:buSzPts val="2400"/>
              <a:buNone/>
            </a:pPr>
            <a:endParaRPr lang="en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B5C4447-C5CA-F67B-D5A4-34B874E80DEB}"/>
              </a:ext>
            </a:extLst>
          </p:cNvPr>
          <p:cNvSpPr txBox="1"/>
          <p:nvPr/>
        </p:nvSpPr>
        <p:spPr>
          <a:xfrm>
            <a:off x="5014078" y="1199571"/>
            <a:ext cx="405313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Grâce à un algorithme de </a:t>
            </a:r>
            <a:r>
              <a:rPr lang="fr-FR" sz="2400" b="1" dirty="0">
                <a:solidFill>
                  <a:srgbClr val="C5515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le Team Leader n’aura </a:t>
            </a:r>
            <a:r>
              <a:rPr lang="fr-FR" sz="2400" b="1" dirty="0">
                <a:solidFill>
                  <a:srgbClr val="C5515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plus à assigner manuellement</a:t>
            </a:r>
            <a:r>
              <a:rPr lang="fr-FR" sz="2400" b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employés. Le but de l’algorithme sera de s’occupera d’assigner chaque employé à un poste de travail en fonction de la </a:t>
            </a:r>
            <a:r>
              <a:rPr lang="fr-FR" sz="2400" b="1" dirty="0">
                <a:solidFill>
                  <a:srgbClr val="C5515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nécessité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 sa </a:t>
            </a:r>
            <a:r>
              <a:rPr lang="fr-FR" sz="2400" b="1" dirty="0">
                <a:solidFill>
                  <a:srgbClr val="C5515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disponibilité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de son niveau de </a:t>
            </a:r>
            <a:r>
              <a:rPr lang="fr-FR" sz="2400" b="1" dirty="0">
                <a:solidFill>
                  <a:srgbClr val="C5515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compétence</a:t>
            </a:r>
            <a:r>
              <a:rPr lang="fr-FR" sz="1800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Le Team leader validera ou modifiera les propositions.</a:t>
            </a:r>
            <a:endParaRPr lang="fr-FR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Google Shape;97;p15">
            <a:extLst>
              <a:ext uri="{FF2B5EF4-FFF2-40B4-BE49-F238E27FC236}">
                <a16:creationId xmlns:a16="http://schemas.microsoft.com/office/drawing/2014/main" id="{B70390D0-448C-5CAE-2FC6-E888870934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13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Details des fonctionnalités &amp; maquettes– C 1.4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4AE1F5-D565-660B-C868-F762D0D865B7}"/>
              </a:ext>
            </a:extLst>
          </p:cNvPr>
          <p:cNvSpPr txBox="1"/>
          <p:nvPr/>
        </p:nvSpPr>
        <p:spPr>
          <a:xfrm>
            <a:off x="8960750" y="228962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+mj-lt"/>
              <a:buAutoNum type="arabicPeriod"/>
            </a:pPr>
            <a:r>
              <a:rPr lang="fr-FR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Faire le planning =&gt; poste disponible/employés  </a:t>
            </a:r>
          </a:p>
          <a:p>
            <a:pPr algn="l" rtl="0" fontAlgn="base">
              <a:buFont typeface="+mj-lt"/>
              <a:buAutoNum type="arabicPeriod" startAt="2"/>
            </a:pPr>
            <a:r>
              <a:rPr lang="fr-FR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Pouvoir consulter le planning + Le sortir en PDF et l’historiser (voir l’historique) </a:t>
            </a:r>
          </a:p>
          <a:p>
            <a:pPr algn="l" rtl="0" fontAlgn="base">
              <a:buFont typeface="+mj-lt"/>
              <a:buAutoNum type="arabicPeriod" startAt="3"/>
            </a:pPr>
            <a:r>
              <a:rPr lang="fr-FR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Définir les présents (chaque début de semaine) + définir les objectifs hebdomadaires </a:t>
            </a:r>
          </a:p>
          <a:p>
            <a:pPr algn="l" rtl="0" fontAlgn="base">
              <a:buFont typeface="+mj-lt"/>
              <a:buAutoNum type="arabicPeriod" startAt="4"/>
            </a:pPr>
            <a:r>
              <a:rPr lang="fr-FR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Avoir la base des compétences (cf. Matrice 2*2) </a:t>
            </a:r>
          </a:p>
          <a:p>
            <a:pPr algn="l" rtl="0" fontAlgn="base">
              <a:buFont typeface="+mj-lt"/>
              <a:buAutoNum type="arabicPeriod" startAt="5"/>
            </a:pPr>
            <a:r>
              <a:rPr lang="fr-FR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Gestion des accès </a:t>
            </a:r>
          </a:p>
          <a:p>
            <a:pPr algn="l" rtl="0" fontAlgn="base">
              <a:buFont typeface="+mj-lt"/>
              <a:buAutoNum type="arabicPeriod" startAt="6"/>
            </a:pPr>
            <a:r>
              <a:rPr lang="fr-FR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THE Magic </a:t>
            </a:r>
            <a:r>
              <a:rPr lang="fr-FR" sz="14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fullfill</a:t>
            </a:r>
            <a:r>
              <a:rPr lang="fr-FR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(remplissage auto) </a:t>
            </a:r>
          </a:p>
          <a:p>
            <a:pPr algn="l" rtl="0" fontAlgn="base">
              <a:buFont typeface="+mj-lt"/>
              <a:buAutoNum type="arabicPeriod" startAt="7"/>
            </a:pPr>
            <a:r>
              <a:rPr lang="fr-FR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Vue analytique (vue des 3 secteurs + planning d’affectation des personnes cf. </a:t>
            </a:r>
            <a:r>
              <a:rPr lang="fr-FR" sz="1400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dashboard</a:t>
            </a:r>
            <a:r>
              <a:rPr lang="fr-FR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 </a:t>
            </a:r>
          </a:p>
        </p:txBody>
      </p:sp>
      <p:sp>
        <p:nvSpPr>
          <p:cNvPr id="37" name="Google Shape;378;p38">
            <a:extLst>
              <a:ext uri="{FF2B5EF4-FFF2-40B4-BE49-F238E27FC236}">
                <a16:creationId xmlns:a16="http://schemas.microsoft.com/office/drawing/2014/main" id="{B394F889-F575-45CF-A4E2-AA87260F4A1F}"/>
              </a:ext>
            </a:extLst>
          </p:cNvPr>
          <p:cNvSpPr/>
          <p:nvPr/>
        </p:nvSpPr>
        <p:spPr>
          <a:xfrm rot="5400000">
            <a:off x="1140595" y="1138997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Planning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5" name="Google Shape;378;p38">
            <a:extLst>
              <a:ext uri="{FF2B5EF4-FFF2-40B4-BE49-F238E27FC236}">
                <a16:creationId xmlns:a16="http://schemas.microsoft.com/office/drawing/2014/main" id="{FBEB2E29-92F7-32C0-746B-2CB0EACA75F5}"/>
              </a:ext>
            </a:extLst>
          </p:cNvPr>
          <p:cNvSpPr/>
          <p:nvPr/>
        </p:nvSpPr>
        <p:spPr>
          <a:xfrm rot="5400000">
            <a:off x="1140595" y="1596693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Diffusion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6" name="Google Shape;378;p38">
            <a:extLst>
              <a:ext uri="{FF2B5EF4-FFF2-40B4-BE49-F238E27FC236}">
                <a16:creationId xmlns:a16="http://schemas.microsoft.com/office/drawing/2014/main" id="{1D7160BA-2A1E-8485-5CA0-53ED06658FF0}"/>
              </a:ext>
            </a:extLst>
          </p:cNvPr>
          <p:cNvSpPr/>
          <p:nvPr/>
        </p:nvSpPr>
        <p:spPr>
          <a:xfrm rot="5400000">
            <a:off x="1153293" y="2054389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400" b="1" dirty="0">
                <a:solidFill>
                  <a:schemeClr val="dk1"/>
                </a:solidFill>
              </a:rPr>
              <a:t>Compétence</a:t>
            </a:r>
            <a:endParaRPr sz="400" b="1" dirty="0">
              <a:solidFill>
                <a:schemeClr val="dk1"/>
              </a:solidFill>
            </a:endParaRPr>
          </a:p>
        </p:txBody>
      </p:sp>
      <p:sp>
        <p:nvSpPr>
          <p:cNvPr id="167" name="Google Shape;378;p38">
            <a:extLst>
              <a:ext uri="{FF2B5EF4-FFF2-40B4-BE49-F238E27FC236}">
                <a16:creationId xmlns:a16="http://schemas.microsoft.com/office/drawing/2014/main" id="{50A57FF0-0E85-6850-6BBB-02AF93F1F304}"/>
              </a:ext>
            </a:extLst>
          </p:cNvPr>
          <p:cNvSpPr/>
          <p:nvPr/>
        </p:nvSpPr>
        <p:spPr>
          <a:xfrm rot="5400000">
            <a:off x="1153293" y="2512084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Access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8" name="Google Shape;378;p38">
            <a:extLst>
              <a:ext uri="{FF2B5EF4-FFF2-40B4-BE49-F238E27FC236}">
                <a16:creationId xmlns:a16="http://schemas.microsoft.com/office/drawing/2014/main" id="{82522C23-7EDB-2563-9C8E-D0C027389BDA}"/>
              </a:ext>
            </a:extLst>
          </p:cNvPr>
          <p:cNvSpPr/>
          <p:nvPr/>
        </p:nvSpPr>
        <p:spPr>
          <a:xfrm rot="5400000">
            <a:off x="1153293" y="2969780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V0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Entrée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69" name="Google Shape;378;p38">
            <a:extLst>
              <a:ext uri="{FF2B5EF4-FFF2-40B4-BE49-F238E27FC236}">
                <a16:creationId xmlns:a16="http://schemas.microsoft.com/office/drawing/2014/main" id="{9CA6DC1B-1CC8-9CE5-BF83-FFDBE3C6F27D}"/>
              </a:ext>
            </a:extLst>
          </p:cNvPr>
          <p:cNvSpPr/>
          <p:nvPr/>
        </p:nvSpPr>
        <p:spPr>
          <a:xfrm rot="5400000">
            <a:off x="1153293" y="3427475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dk1"/>
                </a:solidFill>
              </a:rPr>
              <a:t>V1</a:t>
            </a:r>
          </a:p>
          <a:p>
            <a:pPr algn="ctr"/>
            <a:r>
              <a:rPr lang="fr-FR" sz="600" b="1" dirty="0">
                <a:solidFill>
                  <a:schemeClr val="dk1"/>
                </a:solidFill>
              </a:rPr>
              <a:t>AI</a:t>
            </a:r>
            <a:endParaRPr sz="600" b="1" dirty="0">
              <a:solidFill>
                <a:schemeClr val="dk1"/>
              </a:solidFill>
            </a:endParaRPr>
          </a:p>
        </p:txBody>
      </p:sp>
      <p:sp>
        <p:nvSpPr>
          <p:cNvPr id="170" name="Google Shape;378;p38">
            <a:extLst>
              <a:ext uri="{FF2B5EF4-FFF2-40B4-BE49-F238E27FC236}">
                <a16:creationId xmlns:a16="http://schemas.microsoft.com/office/drawing/2014/main" id="{CED72A99-F05D-DE2C-9157-769146AB9022}"/>
              </a:ext>
            </a:extLst>
          </p:cNvPr>
          <p:cNvSpPr/>
          <p:nvPr/>
        </p:nvSpPr>
        <p:spPr>
          <a:xfrm rot="5400000">
            <a:off x="1153293" y="3885171"/>
            <a:ext cx="570600" cy="526406"/>
          </a:xfrm>
          <a:prstGeom prst="homePlate">
            <a:avLst>
              <a:gd name="adj" fmla="val 3203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algn="ctr"/>
            <a:r>
              <a:rPr lang="fr-FR" sz="900" b="1" dirty="0">
                <a:solidFill>
                  <a:schemeClr val="bg1"/>
                </a:solidFill>
              </a:rPr>
              <a:t>V1</a:t>
            </a:r>
          </a:p>
          <a:p>
            <a:pPr algn="ctr"/>
            <a:r>
              <a:rPr lang="fr-FR" sz="500" b="1" dirty="0">
                <a:solidFill>
                  <a:schemeClr val="bg1"/>
                </a:solidFill>
              </a:rPr>
              <a:t>Dashboard</a:t>
            </a:r>
            <a:endParaRPr sz="500" b="1" dirty="0">
              <a:solidFill>
                <a:schemeClr val="bg1"/>
              </a:solidFill>
            </a:endParaRPr>
          </a:p>
        </p:txBody>
      </p:sp>
      <p:cxnSp>
        <p:nvCxnSpPr>
          <p:cNvPr id="38" name="Google Shape;379;p38">
            <a:extLst>
              <a:ext uri="{FF2B5EF4-FFF2-40B4-BE49-F238E27FC236}">
                <a16:creationId xmlns:a16="http://schemas.microsoft.com/office/drawing/2014/main" id="{4AC1962C-407B-5F7E-4DCC-6E5857B76145}"/>
              </a:ext>
            </a:extLst>
          </p:cNvPr>
          <p:cNvCxnSpPr/>
          <p:nvPr/>
        </p:nvCxnSpPr>
        <p:spPr>
          <a:xfrm rot="10800000">
            <a:off x="1562411" y="3949664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2" name="Google Shape;380;p38">
            <a:extLst>
              <a:ext uri="{FF2B5EF4-FFF2-40B4-BE49-F238E27FC236}">
                <a16:creationId xmlns:a16="http://schemas.microsoft.com/office/drawing/2014/main" id="{A92FC85C-F400-935A-1C1D-9AD95FCB1CAE}"/>
              </a:ext>
            </a:extLst>
          </p:cNvPr>
          <p:cNvSpPr txBox="1"/>
          <p:nvPr/>
        </p:nvSpPr>
        <p:spPr>
          <a:xfrm>
            <a:off x="1773740" y="3986409"/>
            <a:ext cx="4252410" cy="26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Fonctionnalité dashboard</a:t>
            </a:r>
            <a:endParaRPr sz="1800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09;p17">
            <a:extLst>
              <a:ext uri="{FF2B5EF4-FFF2-40B4-BE49-F238E27FC236}">
                <a16:creationId xmlns:a16="http://schemas.microsoft.com/office/drawing/2014/main" id="{00458569-8FCE-8C3F-A262-C68D44265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4494" y="4164133"/>
            <a:ext cx="3124206" cy="157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fr-FR" sz="1400" dirty="0"/>
              <a:t>Monitoring des effectifs </a:t>
            </a:r>
            <a:endParaRPr lang="en" sz="1400" dirty="0"/>
          </a:p>
          <a:p>
            <a:pPr marL="533400" lvl="1" indent="0">
              <a:buSzPts val="2400"/>
              <a:buNone/>
            </a:pPr>
            <a:endParaRPr lang="en" dirty="0"/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C77FD51-F14C-DA35-0B0C-5EC4EF07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07" y="956289"/>
            <a:ext cx="4630399" cy="2968480"/>
          </a:xfrm>
          <a:prstGeom prst="rect">
            <a:avLst/>
          </a:prstGeom>
        </p:spPr>
      </p:pic>
      <p:sp>
        <p:nvSpPr>
          <p:cNvPr id="4" name="Google Shape;97;p15">
            <a:extLst>
              <a:ext uri="{FF2B5EF4-FFF2-40B4-BE49-F238E27FC236}">
                <a16:creationId xmlns:a16="http://schemas.microsoft.com/office/drawing/2014/main" id="{2EE161C9-2ED6-66D3-BB75-9AC149CF9F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196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SOLUTION &amp; FONCTIONALITE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Solution Fonctionnelle V0 – Sans IA 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Solution Fonctionnelle V1 – Avec IA 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Details des fonctionnalités &amp; maquettes– C 1.4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Schéma d’architecture application – C 1.4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36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Schéma d’architecture application – C 1.4</a:t>
            </a:r>
          </a:p>
        </p:txBody>
      </p:sp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A435E234-D94D-E5A0-64EC-C109BF32E2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cxnSp>
        <p:nvCxnSpPr>
          <p:cNvPr id="170" name="Google Shape;223;p28">
            <a:extLst>
              <a:ext uri="{FF2B5EF4-FFF2-40B4-BE49-F238E27FC236}">
                <a16:creationId xmlns:a16="http://schemas.microsoft.com/office/drawing/2014/main" id="{3822A666-F4CD-C587-F057-79F74E77CB83}"/>
              </a:ext>
            </a:extLst>
          </p:cNvPr>
          <p:cNvCxnSpPr>
            <a:cxnSpLocks/>
          </p:cNvCxnSpPr>
          <p:nvPr/>
        </p:nvCxnSpPr>
        <p:spPr>
          <a:xfrm flipV="1">
            <a:off x="5172128" y="1100223"/>
            <a:ext cx="0" cy="877633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71" name="Google Shape;226;p28">
            <a:extLst>
              <a:ext uri="{FF2B5EF4-FFF2-40B4-BE49-F238E27FC236}">
                <a16:creationId xmlns:a16="http://schemas.microsoft.com/office/drawing/2014/main" id="{9EF69B3A-E21B-B8BE-81EC-DB7AE78B3C3A}"/>
              </a:ext>
            </a:extLst>
          </p:cNvPr>
          <p:cNvSpPr txBox="1"/>
          <p:nvPr/>
        </p:nvSpPr>
        <p:spPr>
          <a:xfrm>
            <a:off x="5207927" y="925978"/>
            <a:ext cx="4038783" cy="10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Serveur &amp; BDD</a:t>
            </a:r>
            <a:r>
              <a:rPr lang="en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Python type django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BDD x 2 Entraintement &amp; Production </a:t>
            </a:r>
            <a:r>
              <a:rPr lang="en" sz="105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(sqlite)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Noyaux des l’application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91" name="Groupe 190">
            <a:extLst>
              <a:ext uri="{FF2B5EF4-FFF2-40B4-BE49-F238E27FC236}">
                <a16:creationId xmlns:a16="http://schemas.microsoft.com/office/drawing/2014/main" id="{76AB3DD7-51EB-6811-A8FC-3CE796CBED96}"/>
              </a:ext>
            </a:extLst>
          </p:cNvPr>
          <p:cNvGrpSpPr/>
          <p:nvPr/>
        </p:nvGrpSpPr>
        <p:grpSpPr>
          <a:xfrm>
            <a:off x="1165475" y="739096"/>
            <a:ext cx="3741408" cy="4664145"/>
            <a:chOff x="2232266" y="735814"/>
            <a:chExt cx="3741408" cy="4664145"/>
          </a:xfrm>
        </p:grpSpPr>
        <p:grpSp>
          <p:nvGrpSpPr>
            <p:cNvPr id="181" name="Groupe 180">
              <a:extLst>
                <a:ext uri="{FF2B5EF4-FFF2-40B4-BE49-F238E27FC236}">
                  <a16:creationId xmlns:a16="http://schemas.microsoft.com/office/drawing/2014/main" id="{1A17F5BC-EE49-E17A-9C66-FCA0D66D1E1A}"/>
                </a:ext>
              </a:extLst>
            </p:cNvPr>
            <p:cNvGrpSpPr/>
            <p:nvPr/>
          </p:nvGrpSpPr>
          <p:grpSpPr>
            <a:xfrm>
              <a:off x="2234754" y="980547"/>
              <a:ext cx="3738920" cy="3923984"/>
              <a:chOff x="1962528" y="892321"/>
              <a:chExt cx="3738920" cy="3923984"/>
            </a:xfrm>
          </p:grpSpPr>
          <p:grpSp>
            <p:nvGrpSpPr>
              <p:cNvPr id="179" name="Groupe 178">
                <a:extLst>
                  <a:ext uri="{FF2B5EF4-FFF2-40B4-BE49-F238E27FC236}">
                    <a16:creationId xmlns:a16="http://schemas.microsoft.com/office/drawing/2014/main" id="{E63147D1-1646-47B1-952C-76DBB9AF477D}"/>
                  </a:ext>
                </a:extLst>
              </p:cNvPr>
              <p:cNvGrpSpPr/>
              <p:nvPr/>
            </p:nvGrpSpPr>
            <p:grpSpPr>
              <a:xfrm>
                <a:off x="1962528" y="892321"/>
                <a:ext cx="3738920" cy="3868584"/>
                <a:chOff x="1152830" y="797630"/>
                <a:chExt cx="3738920" cy="3868584"/>
              </a:xfrm>
            </p:grpSpPr>
            <p:grpSp>
              <p:nvGrpSpPr>
                <p:cNvPr id="7" name="Google Shape;813;p47">
                  <a:extLst>
                    <a:ext uri="{FF2B5EF4-FFF2-40B4-BE49-F238E27FC236}">
                      <a16:creationId xmlns:a16="http://schemas.microsoft.com/office/drawing/2014/main" id="{C2C4FE5B-4B8B-5A99-6706-434A693CF928}"/>
                    </a:ext>
                  </a:extLst>
                </p:cNvPr>
                <p:cNvGrpSpPr/>
                <p:nvPr/>
              </p:nvGrpSpPr>
              <p:grpSpPr>
                <a:xfrm>
                  <a:off x="3513166" y="1126462"/>
                  <a:ext cx="886784" cy="665195"/>
                  <a:chOff x="5247525" y="3007275"/>
                  <a:chExt cx="517575" cy="384825"/>
                </a:xfrm>
              </p:grpSpPr>
              <p:sp>
                <p:nvSpPr>
                  <p:cNvPr id="15" name="Google Shape;814;p47">
                    <a:extLst>
                      <a:ext uri="{FF2B5EF4-FFF2-40B4-BE49-F238E27FC236}">
                        <a16:creationId xmlns:a16="http://schemas.microsoft.com/office/drawing/2014/main" id="{B92658FF-7082-4008-6DDD-264A08F6FB6F}"/>
                      </a:ext>
                    </a:extLst>
                  </p:cNvPr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accent3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algn="ctr"/>
                    <a:endParaRPr dirty="0">
                      <a:solidFill>
                        <a:schemeClr val="accent3"/>
                      </a:solidFill>
                      <a:latin typeface="Quicksand"/>
                    </a:endParaRPr>
                  </a:p>
                </p:txBody>
              </p:sp>
              <p:sp>
                <p:nvSpPr>
                  <p:cNvPr id="21" name="Google Shape;815;p47">
                    <a:extLst>
                      <a:ext uri="{FF2B5EF4-FFF2-40B4-BE49-F238E27FC236}">
                        <a16:creationId xmlns:a16="http://schemas.microsoft.com/office/drawing/2014/main" id="{EC2D557F-56AB-3C05-B560-526C1774842E}"/>
                      </a:ext>
                    </a:extLst>
                  </p:cNvPr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accent3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accent3"/>
                      </a:solidFill>
                      <a:latin typeface="Quicksand"/>
                    </a:endParaRPr>
                  </a:p>
                </p:txBody>
              </p:sp>
            </p:grpSp>
            <p:sp>
              <p:nvSpPr>
                <p:cNvPr id="24" name="Rectangle : coins arrondis 23">
                  <a:extLst>
                    <a:ext uri="{FF2B5EF4-FFF2-40B4-BE49-F238E27FC236}">
                      <a16:creationId xmlns:a16="http://schemas.microsoft.com/office/drawing/2014/main" id="{511E8EEA-2AF5-EA98-3A28-117143C3B313}"/>
                    </a:ext>
                  </a:extLst>
                </p:cNvPr>
                <p:cNvSpPr/>
                <p:nvPr/>
              </p:nvSpPr>
              <p:spPr>
                <a:xfrm>
                  <a:off x="1549595" y="815318"/>
                  <a:ext cx="2921703" cy="1809184"/>
                </a:xfrm>
                <a:prstGeom prst="roundRect">
                  <a:avLst>
                    <a:gd name="adj" fmla="val 5401"/>
                  </a:avLst>
                </a:prstGeom>
                <a:noFill/>
                <a:ln w="9525" cap="flat" cmpd="sng">
                  <a:solidFill>
                    <a:schemeClr val="accent3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algn="ctr"/>
                  <a:endParaRPr lang="fr-FR" dirty="0">
                    <a:solidFill>
                      <a:schemeClr val="accent3"/>
                    </a:solidFill>
                    <a:latin typeface="Quicksand"/>
                  </a:endParaRPr>
                </a:p>
              </p:txBody>
            </p:sp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E3FC0F22-7EF5-5CA6-DEC7-12A2821DEEE1}"/>
                    </a:ext>
                  </a:extLst>
                </p:cNvPr>
                <p:cNvSpPr txBox="1"/>
                <p:nvPr/>
              </p:nvSpPr>
              <p:spPr>
                <a:xfrm>
                  <a:off x="1152830" y="797630"/>
                  <a:ext cx="2159382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100" b="1" dirty="0">
                      <a:solidFill>
                        <a:schemeClr val="accent3"/>
                      </a:solidFill>
                      <a:latin typeface="Quicksand"/>
                      <a:sym typeface="Quicksand"/>
                    </a:rPr>
                    <a:t>Base de donnée</a:t>
                  </a:r>
                  <a:endParaRPr lang="en" sz="1100" b="1" dirty="0">
                    <a:solidFill>
                      <a:schemeClr val="accent3"/>
                    </a:solidFill>
                    <a:latin typeface="Quicksand"/>
                    <a:sym typeface="Quicksand"/>
                  </a:endParaRPr>
                </a:p>
              </p:txBody>
            </p:sp>
            <p:pic>
              <p:nvPicPr>
                <p:cNvPr id="26" name="Picture 2" descr="Database icon - Download on Iconfinder on Iconfinder">
                  <a:extLst>
                    <a:ext uri="{FF2B5EF4-FFF2-40B4-BE49-F238E27FC236}">
                      <a16:creationId xmlns:a16="http://schemas.microsoft.com/office/drawing/2014/main" id="{00F4EBD7-A4D0-DE75-100E-6AD5FA995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41220" y="1060259"/>
                  <a:ext cx="731398" cy="7313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Google Shape;808;p47">
                  <a:extLst>
                    <a:ext uri="{FF2B5EF4-FFF2-40B4-BE49-F238E27FC236}">
                      <a16:creationId xmlns:a16="http://schemas.microsoft.com/office/drawing/2014/main" id="{086D5B8B-FE61-4B54-67C0-97161482F555}"/>
                    </a:ext>
                  </a:extLst>
                </p:cNvPr>
                <p:cNvSpPr/>
                <p:nvPr/>
              </p:nvSpPr>
              <p:spPr>
                <a:xfrm>
                  <a:off x="3566700" y="3563222"/>
                  <a:ext cx="335973" cy="55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618AC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" name="Google Shape;710;p47">
                  <a:extLst>
                    <a:ext uri="{FF2B5EF4-FFF2-40B4-BE49-F238E27FC236}">
                      <a16:creationId xmlns:a16="http://schemas.microsoft.com/office/drawing/2014/main" id="{865408E3-7CC3-56D3-870B-D55D02115CEA}"/>
                    </a:ext>
                  </a:extLst>
                </p:cNvPr>
                <p:cNvGrpSpPr/>
                <p:nvPr/>
              </p:nvGrpSpPr>
              <p:grpSpPr>
                <a:xfrm>
                  <a:off x="1927803" y="2885386"/>
                  <a:ext cx="391001" cy="264085"/>
                  <a:chOff x="564675" y="1700625"/>
                  <a:chExt cx="465200" cy="314200"/>
                </a:xfrm>
              </p:grpSpPr>
              <p:sp>
                <p:nvSpPr>
                  <p:cNvPr id="131" name="Google Shape;711;p47">
                    <a:extLst>
                      <a:ext uri="{FF2B5EF4-FFF2-40B4-BE49-F238E27FC236}">
                        <a16:creationId xmlns:a16="http://schemas.microsoft.com/office/drawing/2014/main" id="{F58FC0A2-DC69-8784-12CF-0B2442F15975}"/>
                      </a:ext>
                    </a:extLst>
                  </p:cNvPr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712;p47">
                    <a:extLst>
                      <a:ext uri="{FF2B5EF4-FFF2-40B4-BE49-F238E27FC236}">
                        <a16:creationId xmlns:a16="http://schemas.microsoft.com/office/drawing/2014/main" id="{8E179281-0CE0-68C6-E506-520A0924C734}"/>
                      </a:ext>
                    </a:extLst>
                  </p:cNvPr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713;p47">
                    <a:extLst>
                      <a:ext uri="{FF2B5EF4-FFF2-40B4-BE49-F238E27FC236}">
                        <a16:creationId xmlns:a16="http://schemas.microsoft.com/office/drawing/2014/main" id="{D8859FE9-1CB1-9CA7-8E26-577F9F8E540F}"/>
                      </a:ext>
                    </a:extLst>
                  </p:cNvPr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4" name="Google Shape;714;p47">
                  <a:extLst>
                    <a:ext uri="{FF2B5EF4-FFF2-40B4-BE49-F238E27FC236}">
                      <a16:creationId xmlns:a16="http://schemas.microsoft.com/office/drawing/2014/main" id="{7E6F75B9-A87D-C27E-D73D-B4EAE9F77CDD}"/>
                    </a:ext>
                  </a:extLst>
                </p:cNvPr>
                <p:cNvGrpSpPr/>
                <p:nvPr/>
              </p:nvGrpSpPr>
              <p:grpSpPr>
                <a:xfrm>
                  <a:off x="2480415" y="2784405"/>
                  <a:ext cx="391001" cy="382827"/>
                  <a:chOff x="1236875" y="1623900"/>
                  <a:chExt cx="465200" cy="455475"/>
                </a:xfrm>
              </p:grpSpPr>
              <p:sp>
                <p:nvSpPr>
                  <p:cNvPr id="135" name="Google Shape;715;p47">
                    <a:extLst>
                      <a:ext uri="{FF2B5EF4-FFF2-40B4-BE49-F238E27FC236}">
                        <a16:creationId xmlns:a16="http://schemas.microsoft.com/office/drawing/2014/main" id="{E7199F02-81A3-32D8-8A50-75726FD636A1}"/>
                      </a:ext>
                    </a:extLst>
                  </p:cNvPr>
                  <p:cNvSpPr/>
                  <p:nvPr/>
                </p:nvSpPr>
                <p:spPr>
                  <a:xfrm>
                    <a:off x="1236875" y="1623900"/>
                    <a:ext cx="465200" cy="44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7805" fill="none" extrusionOk="0">
                        <a:moveTo>
                          <a:pt x="13493" y="14127"/>
                        </a:moveTo>
                        <a:lnTo>
                          <a:pt x="18608" y="17804"/>
                        </a:lnTo>
                        <a:lnTo>
                          <a:pt x="18608" y="17804"/>
                        </a:lnTo>
                        <a:lnTo>
                          <a:pt x="18608" y="17731"/>
                        </a:lnTo>
                        <a:lnTo>
                          <a:pt x="18608" y="6723"/>
                        </a:lnTo>
                        <a:lnTo>
                          <a:pt x="9304" y="1"/>
                        </a:lnTo>
                        <a:lnTo>
                          <a:pt x="1" y="6723"/>
                        </a:lnTo>
                        <a:lnTo>
                          <a:pt x="1" y="17731"/>
                        </a:lnTo>
                        <a:lnTo>
                          <a:pt x="1" y="17731"/>
                        </a:lnTo>
                        <a:lnTo>
                          <a:pt x="1" y="17804"/>
                        </a:lnTo>
                        <a:lnTo>
                          <a:pt x="5115" y="14127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716;p47">
                    <a:extLst>
                      <a:ext uri="{FF2B5EF4-FFF2-40B4-BE49-F238E27FC236}">
                        <a16:creationId xmlns:a16="http://schemas.microsoft.com/office/drawing/2014/main" id="{D6EB2339-62C0-F5E8-1D70-F28EE223A6F0}"/>
                      </a:ext>
                    </a:extLst>
                  </p:cNvPr>
                  <p:cNvSpPr/>
                  <p:nvPr/>
                </p:nvSpPr>
                <p:spPr>
                  <a:xfrm>
                    <a:off x="1244800" y="2078750"/>
                    <a:ext cx="449375" cy="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0"/>
                        </a:lnTo>
                        <a:lnTo>
                          <a:pt x="171" y="24"/>
                        </a:lnTo>
                        <a:lnTo>
                          <a:pt x="17804" y="24"/>
                        </a:lnTo>
                        <a:lnTo>
                          <a:pt x="17804" y="24"/>
                        </a:lnTo>
                        <a:lnTo>
                          <a:pt x="17877" y="0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717;p47">
                    <a:extLst>
                      <a:ext uri="{FF2B5EF4-FFF2-40B4-BE49-F238E27FC236}">
                        <a16:creationId xmlns:a16="http://schemas.microsoft.com/office/drawing/2014/main" id="{8CF56C39-AF66-558E-0AE4-F623112955A8}"/>
                      </a:ext>
                    </a:extLst>
                  </p:cNvPr>
                  <p:cNvSpPr/>
                  <p:nvPr/>
                </p:nvSpPr>
                <p:spPr>
                  <a:xfrm>
                    <a:off x="1236875" y="1791950"/>
                    <a:ext cx="465200" cy="17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6869" fill="none" extrusionOk="0">
                        <a:moveTo>
                          <a:pt x="18608" y="1"/>
                        </a:moveTo>
                        <a:lnTo>
                          <a:pt x="9450" y="6820"/>
                        </a:lnTo>
                        <a:lnTo>
                          <a:pt x="9450" y="6820"/>
                        </a:lnTo>
                        <a:lnTo>
                          <a:pt x="9377" y="6845"/>
                        </a:lnTo>
                        <a:lnTo>
                          <a:pt x="9304" y="6869"/>
                        </a:lnTo>
                        <a:lnTo>
                          <a:pt x="9304" y="6869"/>
                        </a:lnTo>
                        <a:lnTo>
                          <a:pt x="9231" y="6845"/>
                        </a:lnTo>
                        <a:lnTo>
                          <a:pt x="9158" y="682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718;p47">
                    <a:extLst>
                      <a:ext uri="{FF2B5EF4-FFF2-40B4-BE49-F238E27FC236}">
                        <a16:creationId xmlns:a16="http://schemas.microsoft.com/office/drawing/2014/main" id="{3D5D77A8-E579-D057-4687-031BBBB70E3C}"/>
                      </a:ext>
                    </a:extLst>
                  </p:cNvPr>
                  <p:cNvSpPr/>
                  <p:nvPr/>
                </p:nvSpPr>
                <p:spPr>
                  <a:xfrm>
                    <a:off x="1330025" y="1750550"/>
                    <a:ext cx="278900" cy="11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56" h="4434" fill="none" extrusionOk="0">
                        <a:moveTo>
                          <a:pt x="1" y="4433"/>
                        </a:moveTo>
                        <a:lnTo>
                          <a:pt x="1" y="1"/>
                        </a:lnTo>
                        <a:lnTo>
                          <a:pt x="11155" y="1"/>
                        </a:lnTo>
                        <a:lnTo>
                          <a:pt x="11155" y="443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719;p47">
                    <a:extLst>
                      <a:ext uri="{FF2B5EF4-FFF2-40B4-BE49-F238E27FC236}">
                        <a16:creationId xmlns:a16="http://schemas.microsoft.com/office/drawing/2014/main" id="{96B3E0D8-A022-BCD2-9588-BD4724A09133}"/>
                      </a:ext>
                    </a:extLst>
                  </p:cNvPr>
                  <p:cNvSpPr/>
                  <p:nvPr/>
                </p:nvSpPr>
                <p:spPr>
                  <a:xfrm>
                    <a:off x="1402500" y="1810225"/>
                    <a:ext cx="13397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9" h="1" fill="none" extrusionOk="0">
                        <a:moveTo>
                          <a:pt x="0" y="0"/>
                        </a:moveTo>
                        <a:lnTo>
                          <a:pt x="5358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720;p47">
                    <a:extLst>
                      <a:ext uri="{FF2B5EF4-FFF2-40B4-BE49-F238E27FC236}">
                        <a16:creationId xmlns:a16="http://schemas.microsoft.com/office/drawing/2014/main" id="{5AF219E6-DACA-86D8-3821-EC6D0D9D48A9}"/>
                      </a:ext>
                    </a:extLst>
                  </p:cNvPr>
                  <p:cNvSpPr/>
                  <p:nvPr/>
                </p:nvSpPr>
                <p:spPr>
                  <a:xfrm>
                    <a:off x="1402500" y="1844325"/>
                    <a:ext cx="13397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9" h="1" fill="none" extrusionOk="0">
                        <a:moveTo>
                          <a:pt x="0" y="0"/>
                        </a:moveTo>
                        <a:lnTo>
                          <a:pt x="5358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721;p47">
                    <a:extLst>
                      <a:ext uri="{FF2B5EF4-FFF2-40B4-BE49-F238E27FC236}">
                        <a16:creationId xmlns:a16="http://schemas.microsoft.com/office/drawing/2014/main" id="{FD9FABBA-03D3-D2D8-BB51-17E2AE31FB3C}"/>
                      </a:ext>
                    </a:extLst>
                  </p:cNvPr>
                  <p:cNvSpPr/>
                  <p:nvPr/>
                </p:nvSpPr>
                <p:spPr>
                  <a:xfrm>
                    <a:off x="1402500" y="1878425"/>
                    <a:ext cx="852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0" h="1" fill="none" extrusionOk="0">
                        <a:moveTo>
                          <a:pt x="0" y="0"/>
                        </a:moveTo>
                        <a:lnTo>
                          <a:pt x="341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39C0B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8" name="ZoneTexte 147">
                  <a:extLst>
                    <a:ext uri="{FF2B5EF4-FFF2-40B4-BE49-F238E27FC236}">
                      <a16:creationId xmlns:a16="http://schemas.microsoft.com/office/drawing/2014/main" id="{430D06DF-CBF0-2C68-643D-57B268EDAEDC}"/>
                    </a:ext>
                  </a:extLst>
                </p:cNvPr>
                <p:cNvSpPr txBox="1"/>
                <p:nvPr/>
              </p:nvSpPr>
              <p:spPr>
                <a:xfrm>
                  <a:off x="2732368" y="836999"/>
                  <a:ext cx="2159382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100" b="1" dirty="0">
                      <a:solidFill>
                        <a:schemeClr val="accent3"/>
                      </a:solidFill>
                      <a:latin typeface="Quicksand"/>
                      <a:sym typeface="Quicksand"/>
                    </a:rPr>
                    <a:t>Model d’IA</a:t>
                  </a:r>
                  <a:endParaRPr lang="en" sz="1100" b="1" dirty="0">
                    <a:solidFill>
                      <a:schemeClr val="accent3"/>
                    </a:solidFill>
                    <a:latin typeface="Quicksand"/>
                    <a:sym typeface="Quicksand"/>
                  </a:endParaRPr>
                </a:p>
              </p:txBody>
            </p:sp>
            <p:cxnSp>
              <p:nvCxnSpPr>
                <p:cNvPr id="151" name="Connecteur droit avec flèche 150">
                  <a:extLst>
                    <a:ext uri="{FF2B5EF4-FFF2-40B4-BE49-F238E27FC236}">
                      <a16:creationId xmlns:a16="http://schemas.microsoft.com/office/drawing/2014/main" id="{FFA2DD0C-C333-7046-1AB5-4EEE2C8289AF}"/>
                    </a:ext>
                  </a:extLst>
                </p:cNvPr>
                <p:cNvCxnSpPr/>
                <p:nvPr/>
              </p:nvCxnSpPr>
              <p:spPr>
                <a:xfrm>
                  <a:off x="1985978" y="1791657"/>
                  <a:ext cx="0" cy="36000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Connecteur droit avec flèche 151">
                  <a:extLst>
                    <a:ext uri="{FF2B5EF4-FFF2-40B4-BE49-F238E27FC236}">
                      <a16:creationId xmlns:a16="http://schemas.microsoft.com/office/drawing/2014/main" id="{BACFC72F-CB3B-27C5-4272-9B459BFBE6A2}"/>
                    </a:ext>
                  </a:extLst>
                </p:cNvPr>
                <p:cNvCxnSpPr/>
                <p:nvPr/>
              </p:nvCxnSpPr>
              <p:spPr>
                <a:xfrm>
                  <a:off x="3988459" y="1791657"/>
                  <a:ext cx="0" cy="36000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153" name="ZoneTexte 152">
                  <a:extLst>
                    <a:ext uri="{FF2B5EF4-FFF2-40B4-BE49-F238E27FC236}">
                      <a16:creationId xmlns:a16="http://schemas.microsoft.com/office/drawing/2014/main" id="{370D942B-448E-7284-30C4-78C6DCE62DAE}"/>
                    </a:ext>
                  </a:extLst>
                </p:cNvPr>
                <p:cNvSpPr txBox="1"/>
                <p:nvPr/>
              </p:nvSpPr>
              <p:spPr>
                <a:xfrm>
                  <a:off x="1908302" y="2214697"/>
                  <a:ext cx="2159382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100" b="1" dirty="0">
                      <a:solidFill>
                        <a:schemeClr val="accent3"/>
                      </a:solidFill>
                      <a:latin typeface="Quicksand"/>
                      <a:sym typeface="Quicksand"/>
                    </a:rPr>
                    <a:t>Serveur Python type </a:t>
                  </a:r>
                  <a:r>
                    <a:rPr lang="fr-FR" sz="1100" b="1" dirty="0" err="1">
                      <a:solidFill>
                        <a:schemeClr val="accent3"/>
                      </a:solidFill>
                      <a:latin typeface="Quicksand"/>
                      <a:sym typeface="Quicksand"/>
                    </a:rPr>
                    <a:t>django</a:t>
                  </a:r>
                  <a:endParaRPr lang="en" sz="1100" b="1" dirty="0">
                    <a:solidFill>
                      <a:schemeClr val="accent3"/>
                    </a:solidFill>
                    <a:latin typeface="Quicksand"/>
                    <a:sym typeface="Quicksand"/>
                  </a:endParaRPr>
                </a:p>
              </p:txBody>
            </p:sp>
            <p:sp>
              <p:nvSpPr>
                <p:cNvPr id="154" name="Rectangle : coins arrondis 153">
                  <a:extLst>
                    <a:ext uri="{FF2B5EF4-FFF2-40B4-BE49-F238E27FC236}">
                      <a16:creationId xmlns:a16="http://schemas.microsoft.com/office/drawing/2014/main" id="{687661E1-8E4F-5B82-E158-6C6E38B36E93}"/>
                    </a:ext>
                  </a:extLst>
                </p:cNvPr>
                <p:cNvSpPr/>
                <p:nvPr/>
              </p:nvSpPr>
              <p:spPr>
                <a:xfrm>
                  <a:off x="1549594" y="2734492"/>
                  <a:ext cx="2921699" cy="558000"/>
                </a:xfrm>
                <a:prstGeom prst="roundRect">
                  <a:avLst/>
                </a:prstGeom>
                <a:noFill/>
                <a:ln w="9525" cap="flat" cmpd="sng">
                  <a:solidFill>
                    <a:srgbClr val="39C0BA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algn="ctr"/>
                  <a:endParaRPr lang="fr-FR" dirty="0">
                    <a:solidFill>
                      <a:schemeClr val="accent3"/>
                    </a:solidFill>
                    <a:latin typeface="Quicksand"/>
                  </a:endParaRPr>
                </a:p>
              </p:txBody>
            </p:sp>
            <p:grpSp>
              <p:nvGrpSpPr>
                <p:cNvPr id="159" name="Groupe 158">
                  <a:extLst>
                    <a:ext uri="{FF2B5EF4-FFF2-40B4-BE49-F238E27FC236}">
                      <a16:creationId xmlns:a16="http://schemas.microsoft.com/office/drawing/2014/main" id="{7CB869BE-2211-033A-D880-474098F21245}"/>
                    </a:ext>
                  </a:extLst>
                </p:cNvPr>
                <p:cNvGrpSpPr/>
                <p:nvPr/>
              </p:nvGrpSpPr>
              <p:grpSpPr>
                <a:xfrm>
                  <a:off x="1870431" y="3567337"/>
                  <a:ext cx="688277" cy="627768"/>
                  <a:chOff x="1870431" y="4083241"/>
                  <a:chExt cx="688277" cy="627768"/>
                </a:xfrm>
              </p:grpSpPr>
              <p:grpSp>
                <p:nvGrpSpPr>
                  <p:cNvPr id="31" name="Google Shape;809;p47">
                    <a:extLst>
                      <a:ext uri="{FF2B5EF4-FFF2-40B4-BE49-F238E27FC236}">
                        <a16:creationId xmlns:a16="http://schemas.microsoft.com/office/drawing/2014/main" id="{AE016ED2-9B35-CFFE-FEF8-7FF067DF5138}"/>
                      </a:ext>
                    </a:extLst>
                  </p:cNvPr>
                  <p:cNvGrpSpPr/>
                  <p:nvPr/>
                </p:nvGrpSpPr>
                <p:grpSpPr>
                  <a:xfrm>
                    <a:off x="1870431" y="4083241"/>
                    <a:ext cx="688277" cy="627768"/>
                    <a:chOff x="2583100" y="2973775"/>
                    <a:chExt cx="461550" cy="437200"/>
                  </a:xfrm>
                </p:grpSpPr>
                <p:sp>
                  <p:nvSpPr>
                    <p:cNvPr id="32" name="Google Shape;810;p47">
                      <a:extLst>
                        <a:ext uri="{FF2B5EF4-FFF2-40B4-BE49-F238E27FC236}">
                          <a16:creationId xmlns:a16="http://schemas.microsoft.com/office/drawing/2014/main" id="{87CFA7BA-107C-87D7-474F-BEAC4C1D9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1225" y="3315975"/>
                      <a:ext cx="225300" cy="9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12" h="3800" fill="none" extrusionOk="0">
                          <a:moveTo>
                            <a:pt x="2947" y="0"/>
                          </a:moveTo>
                          <a:lnTo>
                            <a:pt x="2947" y="2947"/>
                          </a:lnTo>
                          <a:lnTo>
                            <a:pt x="853" y="2947"/>
                          </a:lnTo>
                          <a:lnTo>
                            <a:pt x="853" y="2947"/>
                          </a:lnTo>
                          <a:lnTo>
                            <a:pt x="682" y="2947"/>
                          </a:lnTo>
                          <a:lnTo>
                            <a:pt x="512" y="2996"/>
                          </a:lnTo>
                          <a:lnTo>
                            <a:pt x="365" y="3093"/>
                          </a:lnTo>
                          <a:lnTo>
                            <a:pt x="244" y="3191"/>
                          </a:lnTo>
                          <a:lnTo>
                            <a:pt x="146" y="3313"/>
                          </a:lnTo>
                          <a:lnTo>
                            <a:pt x="49" y="3459"/>
                          </a:lnTo>
                          <a:lnTo>
                            <a:pt x="0" y="3629"/>
                          </a:lnTo>
                          <a:lnTo>
                            <a:pt x="0" y="3800"/>
                          </a:lnTo>
                          <a:lnTo>
                            <a:pt x="9011" y="3800"/>
                          </a:lnTo>
                          <a:lnTo>
                            <a:pt x="9011" y="3800"/>
                          </a:lnTo>
                          <a:lnTo>
                            <a:pt x="9011" y="3629"/>
                          </a:lnTo>
                          <a:lnTo>
                            <a:pt x="8963" y="3459"/>
                          </a:lnTo>
                          <a:lnTo>
                            <a:pt x="8865" y="3313"/>
                          </a:lnTo>
                          <a:lnTo>
                            <a:pt x="8768" y="3191"/>
                          </a:lnTo>
                          <a:lnTo>
                            <a:pt x="8646" y="3093"/>
                          </a:lnTo>
                          <a:lnTo>
                            <a:pt x="8500" y="2996"/>
                          </a:lnTo>
                          <a:lnTo>
                            <a:pt x="8330" y="2947"/>
                          </a:lnTo>
                          <a:lnTo>
                            <a:pt x="8159" y="2947"/>
                          </a:lnTo>
                          <a:lnTo>
                            <a:pt x="6065" y="2947"/>
                          </a:lnTo>
                          <a:lnTo>
                            <a:pt x="6065" y="0"/>
                          </a:lnTo>
                        </a:path>
                      </a:pathLst>
                    </a:custGeom>
                    <a:noFill/>
                    <a:ln w="12175" cap="rnd" cmpd="sng">
                      <a:solidFill>
                        <a:srgbClr val="618ACB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" name="Google Shape;811;p47">
                      <a:extLst>
                        <a:ext uri="{FF2B5EF4-FFF2-40B4-BE49-F238E27FC236}">
                          <a16:creationId xmlns:a16="http://schemas.microsoft.com/office/drawing/2014/main" id="{3BC56861-91CA-B97B-550E-2AFBADDF4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3100" y="2973775"/>
                      <a:ext cx="461550" cy="336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462" h="13445" fill="none" extrusionOk="0">
                          <a:moveTo>
                            <a:pt x="17974" y="1"/>
                          </a:moveTo>
                          <a:lnTo>
                            <a:pt x="487" y="1"/>
                          </a:lnTo>
                          <a:lnTo>
                            <a:pt x="487" y="1"/>
                          </a:lnTo>
                          <a:lnTo>
                            <a:pt x="390" y="1"/>
                          </a:lnTo>
                          <a:lnTo>
                            <a:pt x="317" y="50"/>
                          </a:lnTo>
                          <a:lnTo>
                            <a:pt x="220" y="74"/>
                          </a:lnTo>
                          <a:lnTo>
                            <a:pt x="146" y="147"/>
                          </a:lnTo>
                          <a:lnTo>
                            <a:pt x="98" y="220"/>
                          </a:lnTo>
                          <a:lnTo>
                            <a:pt x="49" y="293"/>
                          </a:lnTo>
                          <a:lnTo>
                            <a:pt x="25" y="390"/>
                          </a:lnTo>
                          <a:lnTo>
                            <a:pt x="0" y="488"/>
                          </a:lnTo>
                          <a:lnTo>
                            <a:pt x="0" y="12958"/>
                          </a:lnTo>
                          <a:lnTo>
                            <a:pt x="0" y="12958"/>
                          </a:lnTo>
                          <a:lnTo>
                            <a:pt x="25" y="13055"/>
                          </a:lnTo>
                          <a:lnTo>
                            <a:pt x="49" y="13152"/>
                          </a:lnTo>
                          <a:lnTo>
                            <a:pt x="98" y="13226"/>
                          </a:lnTo>
                          <a:lnTo>
                            <a:pt x="146" y="13299"/>
                          </a:lnTo>
                          <a:lnTo>
                            <a:pt x="220" y="13372"/>
                          </a:lnTo>
                          <a:lnTo>
                            <a:pt x="317" y="13396"/>
                          </a:lnTo>
                          <a:lnTo>
                            <a:pt x="390" y="13445"/>
                          </a:lnTo>
                          <a:lnTo>
                            <a:pt x="487" y="13445"/>
                          </a:lnTo>
                          <a:lnTo>
                            <a:pt x="17974" y="13445"/>
                          </a:lnTo>
                          <a:lnTo>
                            <a:pt x="17974" y="13445"/>
                          </a:lnTo>
                          <a:lnTo>
                            <a:pt x="18072" y="13445"/>
                          </a:lnTo>
                          <a:lnTo>
                            <a:pt x="18145" y="13396"/>
                          </a:lnTo>
                          <a:lnTo>
                            <a:pt x="18242" y="13372"/>
                          </a:lnTo>
                          <a:lnTo>
                            <a:pt x="18315" y="13299"/>
                          </a:lnTo>
                          <a:lnTo>
                            <a:pt x="18364" y="13226"/>
                          </a:lnTo>
                          <a:lnTo>
                            <a:pt x="18413" y="13152"/>
                          </a:lnTo>
                          <a:lnTo>
                            <a:pt x="18437" y="13055"/>
                          </a:lnTo>
                          <a:lnTo>
                            <a:pt x="18461" y="12958"/>
                          </a:lnTo>
                          <a:lnTo>
                            <a:pt x="18461" y="488"/>
                          </a:lnTo>
                          <a:lnTo>
                            <a:pt x="18461" y="488"/>
                          </a:lnTo>
                          <a:lnTo>
                            <a:pt x="18437" y="390"/>
                          </a:lnTo>
                          <a:lnTo>
                            <a:pt x="18413" y="293"/>
                          </a:lnTo>
                          <a:lnTo>
                            <a:pt x="18364" y="220"/>
                          </a:lnTo>
                          <a:lnTo>
                            <a:pt x="18315" y="147"/>
                          </a:lnTo>
                          <a:lnTo>
                            <a:pt x="18242" y="74"/>
                          </a:lnTo>
                          <a:lnTo>
                            <a:pt x="18145" y="50"/>
                          </a:lnTo>
                          <a:lnTo>
                            <a:pt x="18072" y="1"/>
                          </a:lnTo>
                          <a:lnTo>
                            <a:pt x="17974" y="1"/>
                          </a:lnTo>
                          <a:lnTo>
                            <a:pt x="17974" y="1"/>
                          </a:lnTo>
                          <a:close/>
                          <a:moveTo>
                            <a:pt x="17000" y="11983"/>
                          </a:moveTo>
                          <a:lnTo>
                            <a:pt x="1462" y="11983"/>
                          </a:lnTo>
                          <a:lnTo>
                            <a:pt x="1462" y="1462"/>
                          </a:lnTo>
                          <a:lnTo>
                            <a:pt x="17000" y="1462"/>
                          </a:lnTo>
                          <a:lnTo>
                            <a:pt x="17000" y="11983"/>
                          </a:lnTo>
                          <a:close/>
                        </a:path>
                      </a:pathLst>
                    </a:custGeom>
                    <a:noFill/>
                    <a:ln w="12175" cap="rnd" cmpd="sng">
                      <a:solidFill>
                        <a:srgbClr val="618ACB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  <p:sp>
                <p:nvSpPr>
                  <p:cNvPr id="155" name="Google Shape;883;p47">
                    <a:extLst>
                      <a:ext uri="{FF2B5EF4-FFF2-40B4-BE49-F238E27FC236}">
                        <a16:creationId xmlns:a16="http://schemas.microsoft.com/office/drawing/2014/main" id="{07875AEA-4ED5-32B8-194A-0EA15091E2E0}"/>
                      </a:ext>
                    </a:extLst>
                  </p:cNvPr>
                  <p:cNvSpPr/>
                  <p:nvPr/>
                </p:nvSpPr>
                <p:spPr>
                  <a:xfrm>
                    <a:off x="2031390" y="4202814"/>
                    <a:ext cx="402263" cy="2272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44" h="10814" fill="none" extrusionOk="0">
                        <a:moveTo>
                          <a:pt x="16124" y="4774"/>
                        </a:moveTo>
                        <a:lnTo>
                          <a:pt x="15369" y="4774"/>
                        </a:lnTo>
                        <a:lnTo>
                          <a:pt x="15369" y="4774"/>
                        </a:lnTo>
                        <a:lnTo>
                          <a:pt x="15393" y="4482"/>
                        </a:lnTo>
                        <a:lnTo>
                          <a:pt x="15393" y="4482"/>
                        </a:lnTo>
                        <a:lnTo>
                          <a:pt x="15369" y="4189"/>
                        </a:lnTo>
                        <a:lnTo>
                          <a:pt x="15344" y="3921"/>
                        </a:lnTo>
                        <a:lnTo>
                          <a:pt x="15271" y="3654"/>
                        </a:lnTo>
                        <a:lnTo>
                          <a:pt x="15174" y="3410"/>
                        </a:lnTo>
                        <a:lnTo>
                          <a:pt x="15052" y="3166"/>
                        </a:lnTo>
                        <a:lnTo>
                          <a:pt x="14930" y="2947"/>
                        </a:lnTo>
                        <a:lnTo>
                          <a:pt x="14760" y="2728"/>
                        </a:lnTo>
                        <a:lnTo>
                          <a:pt x="14589" y="2533"/>
                        </a:lnTo>
                        <a:lnTo>
                          <a:pt x="14394" y="2363"/>
                        </a:lnTo>
                        <a:lnTo>
                          <a:pt x="14175" y="2192"/>
                        </a:lnTo>
                        <a:lnTo>
                          <a:pt x="13956" y="2070"/>
                        </a:lnTo>
                        <a:lnTo>
                          <a:pt x="13712" y="1949"/>
                        </a:lnTo>
                        <a:lnTo>
                          <a:pt x="13469" y="1851"/>
                        </a:lnTo>
                        <a:lnTo>
                          <a:pt x="13201" y="1778"/>
                        </a:lnTo>
                        <a:lnTo>
                          <a:pt x="12933" y="1754"/>
                        </a:lnTo>
                        <a:lnTo>
                          <a:pt x="12641" y="1729"/>
                        </a:lnTo>
                        <a:lnTo>
                          <a:pt x="12641" y="1729"/>
                        </a:lnTo>
                        <a:lnTo>
                          <a:pt x="12300" y="1754"/>
                        </a:lnTo>
                        <a:lnTo>
                          <a:pt x="11959" y="1827"/>
                        </a:lnTo>
                        <a:lnTo>
                          <a:pt x="11618" y="1924"/>
                        </a:lnTo>
                        <a:lnTo>
                          <a:pt x="11326" y="2070"/>
                        </a:lnTo>
                        <a:lnTo>
                          <a:pt x="11326" y="2070"/>
                        </a:lnTo>
                        <a:lnTo>
                          <a:pt x="11155" y="1851"/>
                        </a:lnTo>
                        <a:lnTo>
                          <a:pt x="10985" y="1632"/>
                        </a:lnTo>
                        <a:lnTo>
                          <a:pt x="10814" y="1413"/>
                        </a:lnTo>
                        <a:lnTo>
                          <a:pt x="10619" y="1218"/>
                        </a:lnTo>
                        <a:lnTo>
                          <a:pt x="10425" y="1048"/>
                        </a:lnTo>
                        <a:lnTo>
                          <a:pt x="10205" y="877"/>
                        </a:lnTo>
                        <a:lnTo>
                          <a:pt x="9962" y="707"/>
                        </a:lnTo>
                        <a:lnTo>
                          <a:pt x="9718" y="560"/>
                        </a:lnTo>
                        <a:lnTo>
                          <a:pt x="9475" y="439"/>
                        </a:lnTo>
                        <a:lnTo>
                          <a:pt x="9231" y="317"/>
                        </a:lnTo>
                        <a:lnTo>
                          <a:pt x="8963" y="219"/>
                        </a:lnTo>
                        <a:lnTo>
                          <a:pt x="8695" y="146"/>
                        </a:lnTo>
                        <a:lnTo>
                          <a:pt x="8403" y="73"/>
                        </a:lnTo>
                        <a:lnTo>
                          <a:pt x="8135" y="25"/>
                        </a:lnTo>
                        <a:lnTo>
                          <a:pt x="7843" y="0"/>
                        </a:lnTo>
                        <a:lnTo>
                          <a:pt x="7551" y="0"/>
                        </a:lnTo>
                        <a:lnTo>
                          <a:pt x="7551" y="0"/>
                        </a:lnTo>
                        <a:lnTo>
                          <a:pt x="7088" y="25"/>
                        </a:lnTo>
                        <a:lnTo>
                          <a:pt x="6650" y="98"/>
                        </a:lnTo>
                        <a:lnTo>
                          <a:pt x="6211" y="195"/>
                        </a:lnTo>
                        <a:lnTo>
                          <a:pt x="5797" y="341"/>
                        </a:lnTo>
                        <a:lnTo>
                          <a:pt x="5407" y="536"/>
                        </a:lnTo>
                        <a:lnTo>
                          <a:pt x="5042" y="755"/>
                        </a:lnTo>
                        <a:lnTo>
                          <a:pt x="4701" y="1023"/>
                        </a:lnTo>
                        <a:lnTo>
                          <a:pt x="4385" y="1315"/>
                        </a:lnTo>
                        <a:lnTo>
                          <a:pt x="4092" y="1632"/>
                        </a:lnTo>
                        <a:lnTo>
                          <a:pt x="3824" y="1973"/>
                        </a:lnTo>
                        <a:lnTo>
                          <a:pt x="3605" y="2338"/>
                        </a:lnTo>
                        <a:lnTo>
                          <a:pt x="3410" y="2728"/>
                        </a:lnTo>
                        <a:lnTo>
                          <a:pt x="3264" y="3142"/>
                        </a:lnTo>
                        <a:lnTo>
                          <a:pt x="3142" y="3580"/>
                        </a:lnTo>
                        <a:lnTo>
                          <a:pt x="3094" y="4019"/>
                        </a:lnTo>
                        <a:lnTo>
                          <a:pt x="3069" y="4482"/>
                        </a:lnTo>
                        <a:lnTo>
                          <a:pt x="3069" y="4482"/>
                        </a:lnTo>
                        <a:lnTo>
                          <a:pt x="3069" y="4774"/>
                        </a:lnTo>
                        <a:lnTo>
                          <a:pt x="3021" y="4774"/>
                        </a:lnTo>
                        <a:lnTo>
                          <a:pt x="3021" y="4774"/>
                        </a:lnTo>
                        <a:lnTo>
                          <a:pt x="2704" y="4774"/>
                        </a:lnTo>
                        <a:lnTo>
                          <a:pt x="2412" y="4823"/>
                        </a:lnTo>
                        <a:lnTo>
                          <a:pt x="2120" y="4896"/>
                        </a:lnTo>
                        <a:lnTo>
                          <a:pt x="1827" y="5017"/>
                        </a:lnTo>
                        <a:lnTo>
                          <a:pt x="1584" y="5139"/>
                        </a:lnTo>
                        <a:lnTo>
                          <a:pt x="1316" y="5285"/>
                        </a:lnTo>
                        <a:lnTo>
                          <a:pt x="1097" y="5456"/>
                        </a:lnTo>
                        <a:lnTo>
                          <a:pt x="877" y="5651"/>
                        </a:lnTo>
                        <a:lnTo>
                          <a:pt x="683" y="5870"/>
                        </a:lnTo>
                        <a:lnTo>
                          <a:pt x="512" y="6113"/>
                        </a:lnTo>
                        <a:lnTo>
                          <a:pt x="366" y="6357"/>
                        </a:lnTo>
                        <a:lnTo>
                          <a:pt x="220" y="6625"/>
                        </a:lnTo>
                        <a:lnTo>
                          <a:pt x="122" y="6893"/>
                        </a:lnTo>
                        <a:lnTo>
                          <a:pt x="49" y="7185"/>
                        </a:lnTo>
                        <a:lnTo>
                          <a:pt x="1" y="7477"/>
                        </a:lnTo>
                        <a:lnTo>
                          <a:pt x="1" y="7794"/>
                        </a:lnTo>
                        <a:lnTo>
                          <a:pt x="1" y="7794"/>
                        </a:lnTo>
                        <a:lnTo>
                          <a:pt x="1" y="8110"/>
                        </a:lnTo>
                        <a:lnTo>
                          <a:pt x="49" y="8403"/>
                        </a:lnTo>
                        <a:lnTo>
                          <a:pt x="122" y="8695"/>
                        </a:lnTo>
                        <a:lnTo>
                          <a:pt x="220" y="8963"/>
                        </a:lnTo>
                        <a:lnTo>
                          <a:pt x="366" y="9231"/>
                        </a:lnTo>
                        <a:lnTo>
                          <a:pt x="512" y="9474"/>
                        </a:lnTo>
                        <a:lnTo>
                          <a:pt x="683" y="9718"/>
                        </a:lnTo>
                        <a:lnTo>
                          <a:pt x="877" y="9937"/>
                        </a:lnTo>
                        <a:lnTo>
                          <a:pt x="1097" y="10132"/>
                        </a:lnTo>
                        <a:lnTo>
                          <a:pt x="1316" y="10302"/>
                        </a:lnTo>
                        <a:lnTo>
                          <a:pt x="1584" y="10449"/>
                        </a:lnTo>
                        <a:lnTo>
                          <a:pt x="1827" y="10570"/>
                        </a:lnTo>
                        <a:lnTo>
                          <a:pt x="2120" y="10692"/>
                        </a:lnTo>
                        <a:lnTo>
                          <a:pt x="2412" y="10765"/>
                        </a:lnTo>
                        <a:lnTo>
                          <a:pt x="2704" y="10814"/>
                        </a:lnTo>
                        <a:lnTo>
                          <a:pt x="3021" y="10814"/>
                        </a:lnTo>
                        <a:lnTo>
                          <a:pt x="16124" y="10814"/>
                        </a:lnTo>
                        <a:lnTo>
                          <a:pt x="16124" y="10814"/>
                        </a:lnTo>
                        <a:lnTo>
                          <a:pt x="16440" y="10814"/>
                        </a:lnTo>
                        <a:lnTo>
                          <a:pt x="16732" y="10765"/>
                        </a:lnTo>
                        <a:lnTo>
                          <a:pt x="17025" y="10692"/>
                        </a:lnTo>
                        <a:lnTo>
                          <a:pt x="17317" y="10570"/>
                        </a:lnTo>
                        <a:lnTo>
                          <a:pt x="17561" y="10449"/>
                        </a:lnTo>
                        <a:lnTo>
                          <a:pt x="17828" y="10302"/>
                        </a:lnTo>
                        <a:lnTo>
                          <a:pt x="18048" y="10132"/>
                        </a:lnTo>
                        <a:lnTo>
                          <a:pt x="18267" y="9937"/>
                        </a:lnTo>
                        <a:lnTo>
                          <a:pt x="18462" y="9718"/>
                        </a:lnTo>
                        <a:lnTo>
                          <a:pt x="18632" y="9474"/>
                        </a:lnTo>
                        <a:lnTo>
                          <a:pt x="18778" y="9231"/>
                        </a:lnTo>
                        <a:lnTo>
                          <a:pt x="18924" y="8963"/>
                        </a:lnTo>
                        <a:lnTo>
                          <a:pt x="19022" y="8695"/>
                        </a:lnTo>
                        <a:lnTo>
                          <a:pt x="19095" y="8403"/>
                        </a:lnTo>
                        <a:lnTo>
                          <a:pt x="19144" y="8110"/>
                        </a:lnTo>
                        <a:lnTo>
                          <a:pt x="19144" y="7794"/>
                        </a:lnTo>
                        <a:lnTo>
                          <a:pt x="19144" y="7794"/>
                        </a:lnTo>
                        <a:lnTo>
                          <a:pt x="19144" y="7477"/>
                        </a:lnTo>
                        <a:lnTo>
                          <a:pt x="19095" y="7185"/>
                        </a:lnTo>
                        <a:lnTo>
                          <a:pt x="19022" y="6893"/>
                        </a:lnTo>
                        <a:lnTo>
                          <a:pt x="18924" y="6625"/>
                        </a:lnTo>
                        <a:lnTo>
                          <a:pt x="18778" y="6357"/>
                        </a:lnTo>
                        <a:lnTo>
                          <a:pt x="18632" y="6113"/>
                        </a:lnTo>
                        <a:lnTo>
                          <a:pt x="18462" y="5870"/>
                        </a:lnTo>
                        <a:lnTo>
                          <a:pt x="18267" y="5651"/>
                        </a:lnTo>
                        <a:lnTo>
                          <a:pt x="18048" y="5456"/>
                        </a:lnTo>
                        <a:lnTo>
                          <a:pt x="17828" y="5285"/>
                        </a:lnTo>
                        <a:lnTo>
                          <a:pt x="17561" y="5139"/>
                        </a:lnTo>
                        <a:lnTo>
                          <a:pt x="17317" y="5017"/>
                        </a:lnTo>
                        <a:lnTo>
                          <a:pt x="17025" y="4896"/>
                        </a:lnTo>
                        <a:lnTo>
                          <a:pt x="16732" y="4823"/>
                        </a:lnTo>
                        <a:lnTo>
                          <a:pt x="16440" y="4774"/>
                        </a:lnTo>
                        <a:lnTo>
                          <a:pt x="16124" y="4774"/>
                        </a:lnTo>
                        <a:lnTo>
                          <a:pt x="16124" y="4774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618ACB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56" name="ZoneTexte 155">
                  <a:extLst>
                    <a:ext uri="{FF2B5EF4-FFF2-40B4-BE49-F238E27FC236}">
                      <a16:creationId xmlns:a16="http://schemas.microsoft.com/office/drawing/2014/main" id="{ED3EB6ED-8410-AA36-7E0E-798A53F8AE03}"/>
                    </a:ext>
                  </a:extLst>
                </p:cNvPr>
                <p:cNvSpPr txBox="1"/>
                <p:nvPr/>
              </p:nvSpPr>
              <p:spPr>
                <a:xfrm>
                  <a:off x="3033027" y="2875273"/>
                  <a:ext cx="95248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100" b="1" dirty="0">
                      <a:solidFill>
                        <a:srgbClr val="39C0BA"/>
                      </a:solidFill>
                      <a:latin typeface="Quicksand"/>
                      <a:sym typeface="Quicksand"/>
                    </a:rPr>
                    <a:t>API REST</a:t>
                  </a:r>
                  <a:endParaRPr lang="en" sz="1100" b="1" dirty="0">
                    <a:solidFill>
                      <a:srgbClr val="39C0BA"/>
                    </a:solidFill>
                    <a:latin typeface="Quicksand"/>
                    <a:sym typeface="Quicksand"/>
                  </a:endParaRPr>
                </a:p>
              </p:txBody>
            </p:sp>
            <p:cxnSp>
              <p:nvCxnSpPr>
                <p:cNvPr id="157" name="Connecteur droit avec flèche 156">
                  <a:extLst>
                    <a:ext uri="{FF2B5EF4-FFF2-40B4-BE49-F238E27FC236}">
                      <a16:creationId xmlns:a16="http://schemas.microsoft.com/office/drawing/2014/main" id="{0A47FFFC-A524-A8A2-A595-8402C94B419A}"/>
                    </a:ext>
                  </a:extLst>
                </p:cNvPr>
                <p:cNvCxnSpPr/>
                <p:nvPr/>
              </p:nvCxnSpPr>
              <p:spPr>
                <a:xfrm>
                  <a:off x="2987993" y="2515273"/>
                  <a:ext cx="0" cy="360000"/>
                </a:xfrm>
                <a:prstGeom prst="straightConnector1">
                  <a:avLst/>
                </a:prstGeom>
                <a:ln>
                  <a:solidFill>
                    <a:srgbClr val="39C0BA"/>
                  </a:solidFill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160" name="ZoneTexte 159">
                  <a:extLst>
                    <a:ext uri="{FF2B5EF4-FFF2-40B4-BE49-F238E27FC236}">
                      <a16:creationId xmlns:a16="http://schemas.microsoft.com/office/drawing/2014/main" id="{A6DE71AF-33EA-54AC-2BA4-552A7A2090AB}"/>
                    </a:ext>
                  </a:extLst>
                </p:cNvPr>
                <p:cNvSpPr txBox="1"/>
                <p:nvPr/>
              </p:nvSpPr>
              <p:spPr>
                <a:xfrm>
                  <a:off x="1738795" y="4235327"/>
                  <a:ext cx="952481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100" b="1" dirty="0">
                      <a:solidFill>
                        <a:srgbClr val="618ACB"/>
                      </a:solidFill>
                      <a:latin typeface="Quicksand"/>
                      <a:sym typeface="Quicksand"/>
                    </a:rPr>
                    <a:t>Desktop</a:t>
                  </a:r>
                </a:p>
                <a:p>
                  <a:pPr algn="ctr"/>
                  <a:r>
                    <a:rPr lang="fr-FR" sz="1100" b="1" dirty="0">
                      <a:solidFill>
                        <a:srgbClr val="618ACB"/>
                      </a:solidFill>
                      <a:latin typeface="Quicksand"/>
                      <a:sym typeface="Quicksand"/>
                    </a:rPr>
                    <a:t>Web</a:t>
                  </a:r>
                  <a:endParaRPr lang="en" sz="1100" b="1" dirty="0">
                    <a:solidFill>
                      <a:srgbClr val="618ACB"/>
                    </a:solidFill>
                    <a:latin typeface="Quicksand"/>
                    <a:sym typeface="Quicksand"/>
                  </a:endParaRPr>
                </a:p>
              </p:txBody>
            </p:sp>
            <p:sp>
              <p:nvSpPr>
                <p:cNvPr id="161" name="ZoneTexte 160">
                  <a:extLst>
                    <a:ext uri="{FF2B5EF4-FFF2-40B4-BE49-F238E27FC236}">
                      <a16:creationId xmlns:a16="http://schemas.microsoft.com/office/drawing/2014/main" id="{2340360D-94B2-E9DF-7421-80CF2BCCEEF5}"/>
                    </a:ext>
                  </a:extLst>
                </p:cNvPr>
                <p:cNvSpPr txBox="1"/>
                <p:nvPr/>
              </p:nvSpPr>
              <p:spPr>
                <a:xfrm>
                  <a:off x="3245200" y="4261995"/>
                  <a:ext cx="95248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1100" b="1" dirty="0">
                      <a:solidFill>
                        <a:srgbClr val="618ACB"/>
                      </a:solidFill>
                      <a:latin typeface="Quicksand"/>
                      <a:sym typeface="Quicksand"/>
                    </a:rPr>
                    <a:t>Mobile</a:t>
                  </a:r>
                  <a:endParaRPr lang="en" sz="1100" b="1" dirty="0">
                    <a:solidFill>
                      <a:srgbClr val="618ACB"/>
                    </a:solidFill>
                    <a:latin typeface="Quicksand"/>
                    <a:sym typeface="Quicksand"/>
                  </a:endParaRPr>
                </a:p>
              </p:txBody>
            </p:sp>
            <p:cxnSp>
              <p:nvCxnSpPr>
                <p:cNvPr id="162" name="Connecteur droit avec flèche 161">
                  <a:extLst>
                    <a:ext uri="{FF2B5EF4-FFF2-40B4-BE49-F238E27FC236}">
                      <a16:creationId xmlns:a16="http://schemas.microsoft.com/office/drawing/2014/main" id="{BB7B577F-3ADB-FEFA-D764-380AEE2A8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35287" y="3222938"/>
                  <a:ext cx="681255" cy="270730"/>
                </a:xfrm>
                <a:prstGeom prst="straightConnector1">
                  <a:avLst/>
                </a:prstGeom>
                <a:ln>
                  <a:solidFill>
                    <a:srgbClr val="618ACB"/>
                  </a:solidFill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necteur droit avec flèche 164">
                  <a:extLst>
                    <a:ext uri="{FF2B5EF4-FFF2-40B4-BE49-F238E27FC236}">
                      <a16:creationId xmlns:a16="http://schemas.microsoft.com/office/drawing/2014/main" id="{F655D213-E1DA-637D-421A-E9E7BEA9C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33027" y="3222513"/>
                  <a:ext cx="688413" cy="340709"/>
                </a:xfrm>
                <a:prstGeom prst="straightConnector1">
                  <a:avLst/>
                </a:prstGeom>
                <a:ln>
                  <a:solidFill>
                    <a:srgbClr val="618ACB"/>
                  </a:solidFill>
                  <a:headEnd type="triangle" w="med" len="med"/>
                  <a:tailEnd type="triangle" w="med" len="med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Rectangle : coins arrondis 179">
                <a:extLst>
                  <a:ext uri="{FF2B5EF4-FFF2-40B4-BE49-F238E27FC236}">
                    <a16:creationId xmlns:a16="http://schemas.microsoft.com/office/drawing/2014/main" id="{D10CE52F-CEAB-27EF-283D-F69CF1A56752}"/>
                  </a:ext>
                </a:extLst>
              </p:cNvPr>
              <p:cNvSpPr/>
              <p:nvPr/>
            </p:nvSpPr>
            <p:spPr>
              <a:xfrm>
                <a:off x="2359292" y="3497843"/>
                <a:ext cx="2921698" cy="1318462"/>
              </a:xfrm>
              <a:prstGeom prst="roundRect">
                <a:avLst>
                  <a:gd name="adj" fmla="val 11902"/>
                </a:avLst>
              </a:prstGeom>
              <a:noFill/>
              <a:ln w="9525" cap="flat" cmpd="sng">
                <a:solidFill>
                  <a:srgbClr val="618ACB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endParaRPr lang="fr-FR" dirty="0">
                  <a:solidFill>
                    <a:schemeClr val="accent3"/>
                  </a:solidFill>
                  <a:latin typeface="Quicksand"/>
                </a:endParaRPr>
              </a:p>
            </p:txBody>
          </p:sp>
        </p:grpSp>
        <p:grpSp>
          <p:nvGrpSpPr>
            <p:cNvPr id="190" name="Groupe 189">
              <a:extLst>
                <a:ext uri="{FF2B5EF4-FFF2-40B4-BE49-F238E27FC236}">
                  <a16:creationId xmlns:a16="http://schemas.microsoft.com/office/drawing/2014/main" id="{755BF866-F604-80D4-9C38-BFD49DAF55DA}"/>
                </a:ext>
              </a:extLst>
            </p:cNvPr>
            <p:cNvGrpSpPr/>
            <p:nvPr/>
          </p:nvGrpSpPr>
          <p:grpSpPr>
            <a:xfrm>
              <a:off x="2232266" y="735814"/>
              <a:ext cx="3315879" cy="4664145"/>
              <a:chOff x="2232266" y="735814"/>
              <a:chExt cx="3315879" cy="4664145"/>
            </a:xfrm>
          </p:grpSpPr>
          <p:pic>
            <p:nvPicPr>
              <p:cNvPr id="182" name="Image 181" descr="Une image contenant personne, homme, extérieur, posant&#10;&#10;Description générée automatiquement">
                <a:extLst>
                  <a:ext uri="{FF2B5EF4-FFF2-40B4-BE49-F238E27FC236}">
                    <a16:creationId xmlns:a16="http://schemas.microsoft.com/office/drawing/2014/main" id="{0DB479C4-7544-6470-1CF3-C4A3477E1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2876" y="1248146"/>
                <a:ext cx="355269" cy="359998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83" name="Image 182" descr="Une image contenant personne, homme, arbre, posant&#10;&#10;Description générée automatiquement">
                <a:extLst>
                  <a:ext uri="{FF2B5EF4-FFF2-40B4-BE49-F238E27FC236}">
                    <a16:creationId xmlns:a16="http://schemas.microsoft.com/office/drawing/2014/main" id="{D8F085B2-1E15-7C78-086B-A5B76C0A8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5683" y="4378022"/>
                <a:ext cx="398535" cy="398535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84" name="Image 183" descr="Une image contenant personne, homme, mur, posant&#10;&#10;Description générée automatiquement">
                <a:extLst>
                  <a:ext uri="{FF2B5EF4-FFF2-40B4-BE49-F238E27FC236}">
                    <a16:creationId xmlns:a16="http://schemas.microsoft.com/office/drawing/2014/main" id="{327EA27E-1E0B-6E20-677C-FC441042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2217" y="3766918"/>
                <a:ext cx="445468" cy="420348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85" name="Image 184" descr="Une image contenant personne, homme, mur, intérieur&#10;&#10;Description générée automatiquement">
                <a:extLst>
                  <a:ext uri="{FF2B5EF4-FFF2-40B4-BE49-F238E27FC236}">
                    <a16:creationId xmlns:a16="http://schemas.microsoft.com/office/drawing/2014/main" id="{47219FB0-1F10-33B1-DD60-6B60E2FF8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9863" y="1928216"/>
                <a:ext cx="400706" cy="534275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86" name="Image 185" descr="Une image contenant personne, homme, mur, intérieur&#10;&#10;Description générée automatiquement">
                <a:extLst>
                  <a:ext uri="{FF2B5EF4-FFF2-40B4-BE49-F238E27FC236}">
                    <a16:creationId xmlns:a16="http://schemas.microsoft.com/office/drawing/2014/main" id="{68E0D6B1-BCF9-7AC7-7B7D-5657378A3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4494" y="2932686"/>
                <a:ext cx="400706" cy="534275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87" name="ZoneTexte 186">
                <a:extLst>
                  <a:ext uri="{FF2B5EF4-FFF2-40B4-BE49-F238E27FC236}">
                    <a16:creationId xmlns:a16="http://schemas.microsoft.com/office/drawing/2014/main" id="{6EDADA96-7DE5-26DA-7340-A7FBCD1DD455}"/>
                  </a:ext>
                </a:extLst>
              </p:cNvPr>
              <p:cNvSpPr txBox="1"/>
              <p:nvPr/>
            </p:nvSpPr>
            <p:spPr>
              <a:xfrm rot="16200000">
                <a:off x="1312272" y="1684700"/>
                <a:ext cx="21593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100" b="1" dirty="0">
                    <a:solidFill>
                      <a:schemeClr val="accent3"/>
                    </a:solidFill>
                    <a:latin typeface="Quicksand"/>
                    <a:sym typeface="Quicksand"/>
                  </a:rPr>
                  <a:t>Backend</a:t>
                </a:r>
                <a:endParaRPr lang="en" sz="1100" b="1" dirty="0">
                  <a:solidFill>
                    <a:schemeClr val="accent3"/>
                  </a:solidFill>
                  <a:latin typeface="Quicksand"/>
                  <a:sym typeface="Quicksand"/>
                </a:endParaRPr>
              </a:p>
            </p:txBody>
          </p:sp>
          <p:sp>
            <p:nvSpPr>
              <p:cNvPr id="188" name="ZoneTexte 187">
                <a:extLst>
                  <a:ext uri="{FF2B5EF4-FFF2-40B4-BE49-F238E27FC236}">
                    <a16:creationId xmlns:a16="http://schemas.microsoft.com/office/drawing/2014/main" id="{0698A082-EF93-0D1C-9C9B-3987B22847B6}"/>
                  </a:ext>
                </a:extLst>
              </p:cNvPr>
              <p:cNvSpPr txBox="1"/>
              <p:nvPr/>
            </p:nvSpPr>
            <p:spPr>
              <a:xfrm rot="16200000">
                <a:off x="1283380" y="4189463"/>
                <a:ext cx="21593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100" b="1" dirty="0">
                    <a:solidFill>
                      <a:srgbClr val="618ACB"/>
                    </a:solidFill>
                    <a:latin typeface="Quicksand"/>
                    <a:sym typeface="Quicksand"/>
                  </a:rPr>
                  <a:t>Frontend</a:t>
                </a:r>
                <a:endParaRPr lang="en" sz="1100" b="1" dirty="0">
                  <a:solidFill>
                    <a:srgbClr val="618ACB"/>
                  </a:solidFill>
                  <a:latin typeface="Quicksand"/>
                  <a:sym typeface="Quicksand"/>
                </a:endParaRPr>
              </a:p>
            </p:txBody>
          </p:sp>
          <p:sp>
            <p:nvSpPr>
              <p:cNvPr id="189" name="ZoneTexte 188">
                <a:extLst>
                  <a:ext uri="{FF2B5EF4-FFF2-40B4-BE49-F238E27FC236}">
                    <a16:creationId xmlns:a16="http://schemas.microsoft.com/office/drawing/2014/main" id="{54DEC04A-B201-1957-6722-695ED34BD81F}"/>
                  </a:ext>
                </a:extLst>
              </p:cNvPr>
              <p:cNvSpPr txBox="1"/>
              <p:nvPr/>
            </p:nvSpPr>
            <p:spPr>
              <a:xfrm rot="16200000">
                <a:off x="1309784" y="3078502"/>
                <a:ext cx="21593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100" b="1" dirty="0">
                    <a:solidFill>
                      <a:srgbClr val="39C0BA"/>
                    </a:solidFill>
                    <a:latin typeface="Quicksand"/>
                    <a:sym typeface="Quicksand"/>
                  </a:rPr>
                  <a:t>Interface</a:t>
                </a:r>
                <a:endParaRPr lang="en" sz="1100" b="1" dirty="0">
                  <a:solidFill>
                    <a:srgbClr val="39C0BA"/>
                  </a:solidFill>
                  <a:latin typeface="Quicksand"/>
                  <a:sym typeface="Quicksand"/>
                </a:endParaRPr>
              </a:p>
            </p:txBody>
          </p:sp>
        </p:grpSp>
      </p:grpSp>
      <p:cxnSp>
        <p:nvCxnSpPr>
          <p:cNvPr id="1029" name="Google Shape;223;p28">
            <a:extLst>
              <a:ext uri="{FF2B5EF4-FFF2-40B4-BE49-F238E27FC236}">
                <a16:creationId xmlns:a16="http://schemas.microsoft.com/office/drawing/2014/main" id="{80F91DF9-7029-B805-6EEE-5468D11B95DE}"/>
              </a:ext>
            </a:extLst>
          </p:cNvPr>
          <p:cNvCxnSpPr>
            <a:cxnSpLocks/>
          </p:cNvCxnSpPr>
          <p:nvPr/>
        </p:nvCxnSpPr>
        <p:spPr>
          <a:xfrm flipV="1">
            <a:off x="5172128" y="2207220"/>
            <a:ext cx="0" cy="641581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030" name="Google Shape;226;p28">
            <a:extLst>
              <a:ext uri="{FF2B5EF4-FFF2-40B4-BE49-F238E27FC236}">
                <a16:creationId xmlns:a16="http://schemas.microsoft.com/office/drawing/2014/main" id="{1C66676E-D045-C299-700D-70DE9E187629}"/>
              </a:ext>
            </a:extLst>
          </p:cNvPr>
          <p:cNvSpPr txBox="1"/>
          <p:nvPr/>
        </p:nvSpPr>
        <p:spPr>
          <a:xfrm>
            <a:off x="5207927" y="2029292"/>
            <a:ext cx="4038783" cy="10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Modele 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Optimisation sous contrainte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Prediction multi-axe : </a:t>
            </a:r>
            <a:r>
              <a:rPr lang="en" sz="12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KPIs, Besoin, formation</a:t>
            </a:r>
          </a:p>
        </p:txBody>
      </p:sp>
      <p:cxnSp>
        <p:nvCxnSpPr>
          <p:cNvPr id="1032" name="Google Shape;223;p28">
            <a:extLst>
              <a:ext uri="{FF2B5EF4-FFF2-40B4-BE49-F238E27FC236}">
                <a16:creationId xmlns:a16="http://schemas.microsoft.com/office/drawing/2014/main" id="{54CBAE0C-23B7-B850-CDFB-6A21F2BAE5C5}"/>
              </a:ext>
            </a:extLst>
          </p:cNvPr>
          <p:cNvCxnSpPr>
            <a:cxnSpLocks/>
          </p:cNvCxnSpPr>
          <p:nvPr/>
        </p:nvCxnSpPr>
        <p:spPr>
          <a:xfrm flipV="1">
            <a:off x="5163586" y="3066436"/>
            <a:ext cx="0" cy="52393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033" name="Google Shape;226;p28">
            <a:extLst>
              <a:ext uri="{FF2B5EF4-FFF2-40B4-BE49-F238E27FC236}">
                <a16:creationId xmlns:a16="http://schemas.microsoft.com/office/drawing/2014/main" id="{38EE1A8B-7065-DA2E-CA9B-F03F0C1D0265}"/>
              </a:ext>
            </a:extLst>
          </p:cNvPr>
          <p:cNvSpPr txBox="1"/>
          <p:nvPr/>
        </p:nvSpPr>
        <p:spPr>
          <a:xfrm>
            <a:off x="5199385" y="2888508"/>
            <a:ext cx="4038783" cy="10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API REST </a:t>
            </a:r>
            <a:r>
              <a:rPr lang="en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Deconnection backend et frontend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Formatage de l’accées au données</a:t>
            </a:r>
          </a:p>
        </p:txBody>
      </p:sp>
      <p:cxnSp>
        <p:nvCxnSpPr>
          <p:cNvPr id="1035" name="Google Shape;223;p28">
            <a:extLst>
              <a:ext uri="{FF2B5EF4-FFF2-40B4-BE49-F238E27FC236}">
                <a16:creationId xmlns:a16="http://schemas.microsoft.com/office/drawing/2014/main" id="{A37B5EFF-EC55-7E97-BF2E-0CED3DF221A4}"/>
              </a:ext>
            </a:extLst>
          </p:cNvPr>
          <p:cNvCxnSpPr>
            <a:cxnSpLocks/>
          </p:cNvCxnSpPr>
          <p:nvPr/>
        </p:nvCxnSpPr>
        <p:spPr>
          <a:xfrm flipV="1">
            <a:off x="5167857" y="3913414"/>
            <a:ext cx="0" cy="52393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036" name="Google Shape;226;p28">
            <a:extLst>
              <a:ext uri="{FF2B5EF4-FFF2-40B4-BE49-F238E27FC236}">
                <a16:creationId xmlns:a16="http://schemas.microsoft.com/office/drawing/2014/main" id="{0BEE518E-EEA4-0306-7249-28C8544071C1}"/>
              </a:ext>
            </a:extLst>
          </p:cNvPr>
          <p:cNvSpPr txBox="1"/>
          <p:nvPr/>
        </p:nvSpPr>
        <p:spPr>
          <a:xfrm>
            <a:off x="5203656" y="3735486"/>
            <a:ext cx="4038783" cy="10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8ACB"/>
                </a:solidFill>
                <a:latin typeface="Quicksand"/>
                <a:ea typeface="Quicksand"/>
                <a:cs typeface="Quicksand"/>
                <a:sym typeface="Quicksand"/>
              </a:rPr>
              <a:t>Interface :</a:t>
            </a:r>
            <a:endParaRPr lang="en" dirty="0">
              <a:solidFill>
                <a:srgbClr val="618AC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Application type web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U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ser friendly (react / flutter)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Dersign et UX fondamental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925961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CONCEPTION &amp; DEPLOIEMENT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Management des risque – C 1.6/C 1.8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Etude de rentabilité – C 1.2/C1.5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Planning &amp; jalons – C 1.9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Animation &amp; organisation–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9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Management des risque – C 1.6/C 1.8</a:t>
            </a:r>
          </a:p>
        </p:txBody>
      </p:sp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A435E234-D94D-E5A0-64EC-C109BF32E2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cxnSp>
        <p:nvCxnSpPr>
          <p:cNvPr id="8" name="Google Shape;223;p28">
            <a:extLst>
              <a:ext uri="{FF2B5EF4-FFF2-40B4-BE49-F238E27FC236}">
                <a16:creationId xmlns:a16="http://schemas.microsoft.com/office/drawing/2014/main" id="{9A7A60D8-061A-331E-B35F-2089237F4962}"/>
              </a:ext>
            </a:extLst>
          </p:cNvPr>
          <p:cNvCxnSpPr>
            <a:cxnSpLocks/>
          </p:cNvCxnSpPr>
          <p:nvPr/>
        </p:nvCxnSpPr>
        <p:spPr>
          <a:xfrm flipV="1">
            <a:off x="1495478" y="1395498"/>
            <a:ext cx="0" cy="877633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9" name="Google Shape;226;p28">
            <a:extLst>
              <a:ext uri="{FF2B5EF4-FFF2-40B4-BE49-F238E27FC236}">
                <a16:creationId xmlns:a16="http://schemas.microsoft.com/office/drawing/2014/main" id="{C935B9B9-3CB0-070A-9404-C418209C5527}"/>
              </a:ext>
            </a:extLst>
          </p:cNvPr>
          <p:cNvSpPr txBox="1"/>
          <p:nvPr/>
        </p:nvSpPr>
        <p:spPr>
          <a:xfrm>
            <a:off x="1531277" y="1221253"/>
            <a:ext cx="4038783" cy="10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Cotation des risque 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Gravité (1/2/3/4)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Occur</a:t>
            </a:r>
            <a:r>
              <a:rPr lang="fr-FR" dirty="0">
                <a:solidFill>
                  <a:srgbClr val="F3F3F3"/>
                </a:solidFill>
                <a:latin typeface="Quicksand"/>
                <a:sym typeface="Quicksand"/>
              </a:rPr>
              <a:t>r</a:t>
            </a: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ence 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(1/2/3/4)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Cotation = gravité x occurence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F3F3F3"/>
              </a:solidFill>
              <a:latin typeface="Quicksand"/>
              <a:sym typeface="Quicksan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" name="Google Shape;223;p28">
            <a:extLst>
              <a:ext uri="{FF2B5EF4-FFF2-40B4-BE49-F238E27FC236}">
                <a16:creationId xmlns:a16="http://schemas.microsoft.com/office/drawing/2014/main" id="{DA8ACFB6-E46A-04AE-CA60-5FD275125E60}"/>
              </a:ext>
            </a:extLst>
          </p:cNvPr>
          <p:cNvCxnSpPr>
            <a:cxnSpLocks/>
          </p:cNvCxnSpPr>
          <p:nvPr/>
        </p:nvCxnSpPr>
        <p:spPr>
          <a:xfrm flipV="1">
            <a:off x="1495478" y="3078229"/>
            <a:ext cx="0" cy="125564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" name="Google Shape;226;p28">
            <a:extLst>
              <a:ext uri="{FF2B5EF4-FFF2-40B4-BE49-F238E27FC236}">
                <a16:creationId xmlns:a16="http://schemas.microsoft.com/office/drawing/2014/main" id="{B55B1519-26AD-CBFC-82A2-BD491E9165A4}"/>
              </a:ext>
            </a:extLst>
          </p:cNvPr>
          <p:cNvSpPr txBox="1"/>
          <p:nvPr/>
        </p:nvSpPr>
        <p:spPr>
          <a:xfrm>
            <a:off x="1531278" y="2903984"/>
            <a:ext cx="3469348" cy="10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8ACB"/>
                </a:solidFill>
                <a:latin typeface="Quicksand"/>
                <a:ea typeface="Quicksand"/>
                <a:cs typeface="Quicksand"/>
                <a:sym typeface="Quicksand"/>
              </a:rPr>
              <a:t>Acceptabilité</a:t>
            </a:r>
            <a:r>
              <a:rPr lang="en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92D050"/>
                </a:solidFill>
                <a:latin typeface="Quicksand"/>
                <a:ea typeface="Quicksand"/>
                <a:cs typeface="Quicksand"/>
                <a:sym typeface="Quicksand"/>
              </a:rPr>
              <a:t>Acceptable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C000"/>
                </a:solidFill>
                <a:latin typeface="Quicksand"/>
                <a:sym typeface="Quicksand"/>
              </a:rPr>
              <a:t>Tolerable</a:t>
            </a: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 : actions pour reduire l’occur</a:t>
            </a:r>
            <a:r>
              <a:rPr lang="fr-FR" dirty="0">
                <a:solidFill>
                  <a:srgbClr val="F3F3F3"/>
                </a:solidFill>
                <a:latin typeface="Quicksand"/>
                <a:sym typeface="Quicksand"/>
              </a:rPr>
              <a:t>r</a:t>
            </a: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ence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0000"/>
                </a:solidFill>
                <a:latin typeface="Quicksand"/>
                <a:sym typeface="Quicksand"/>
              </a:rPr>
              <a:t>Non tolerable </a:t>
            </a: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: Action pour supprimer le risque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F3F3F3"/>
              </a:solidFill>
              <a:latin typeface="Quicksand"/>
              <a:sym typeface="Quicksan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" name="Google Shape;223;p28">
            <a:extLst>
              <a:ext uri="{FF2B5EF4-FFF2-40B4-BE49-F238E27FC236}">
                <a16:creationId xmlns:a16="http://schemas.microsoft.com/office/drawing/2014/main" id="{C1643334-3DE4-23A1-B63C-DA012B0F71D2}"/>
              </a:ext>
            </a:extLst>
          </p:cNvPr>
          <p:cNvCxnSpPr>
            <a:cxnSpLocks/>
          </p:cNvCxnSpPr>
          <p:nvPr/>
        </p:nvCxnSpPr>
        <p:spPr>
          <a:xfrm flipV="1">
            <a:off x="5245016" y="1330434"/>
            <a:ext cx="0" cy="877633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3" name="Google Shape;226;p28">
            <a:extLst>
              <a:ext uri="{FF2B5EF4-FFF2-40B4-BE49-F238E27FC236}">
                <a16:creationId xmlns:a16="http://schemas.microsoft.com/office/drawing/2014/main" id="{3F8EBC82-F0E6-E7BF-A4BD-9602C0082F45}"/>
              </a:ext>
            </a:extLst>
          </p:cNvPr>
          <p:cNvSpPr txBox="1"/>
          <p:nvPr/>
        </p:nvSpPr>
        <p:spPr>
          <a:xfrm>
            <a:off x="5280815" y="1156189"/>
            <a:ext cx="4038783" cy="10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8ACB"/>
                </a:solidFill>
                <a:latin typeface="Quicksand"/>
                <a:ea typeface="Quicksand"/>
                <a:cs typeface="Quicksand"/>
                <a:sym typeface="Quicksand"/>
              </a:rPr>
              <a:t>Plan d’actions : </a:t>
            </a:r>
            <a:endParaRPr lang="en" dirty="0">
              <a:solidFill>
                <a:srgbClr val="618AC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Definition des action</a:t>
            </a:r>
            <a:endParaRPr lang="en" dirty="0">
              <a:solidFill>
                <a:srgbClr val="F3F3F3"/>
              </a:solidFill>
              <a:latin typeface="Quicksand"/>
              <a:sym typeface="Quicksan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" name="Google Shape;223;p28">
            <a:extLst>
              <a:ext uri="{FF2B5EF4-FFF2-40B4-BE49-F238E27FC236}">
                <a16:creationId xmlns:a16="http://schemas.microsoft.com/office/drawing/2014/main" id="{745ED74A-EE1E-DCAA-30C0-5111AE5D0060}"/>
              </a:ext>
            </a:extLst>
          </p:cNvPr>
          <p:cNvCxnSpPr>
            <a:cxnSpLocks/>
          </p:cNvCxnSpPr>
          <p:nvPr/>
        </p:nvCxnSpPr>
        <p:spPr>
          <a:xfrm flipV="1">
            <a:off x="5245016" y="3013165"/>
            <a:ext cx="0" cy="877633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6" name="Google Shape;226;p28">
            <a:extLst>
              <a:ext uri="{FF2B5EF4-FFF2-40B4-BE49-F238E27FC236}">
                <a16:creationId xmlns:a16="http://schemas.microsoft.com/office/drawing/2014/main" id="{634C5B07-740B-FE77-47B9-01BEE72B26AC}"/>
              </a:ext>
            </a:extLst>
          </p:cNvPr>
          <p:cNvSpPr txBox="1"/>
          <p:nvPr/>
        </p:nvSpPr>
        <p:spPr>
          <a:xfrm>
            <a:off x="5280815" y="2838920"/>
            <a:ext cx="4038783" cy="101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Re-Cotation</a:t>
            </a:r>
            <a:r>
              <a:rPr lang="en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 :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Gravité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Occur</a:t>
            </a:r>
            <a:r>
              <a:rPr lang="fr-FR" dirty="0">
                <a:solidFill>
                  <a:srgbClr val="F3F3F3"/>
                </a:solidFill>
                <a:latin typeface="Quicksand"/>
                <a:sym typeface="Quicksand"/>
              </a:rPr>
              <a:t>r</a:t>
            </a: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ence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Apres les actions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843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08221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426480" y="892692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Schéma d’architecture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15781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15166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70463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15166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Synthèse de la problématique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53071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0AAAF-61EB-3B54-50F2-E79D65F6D910}"/>
              </a:ext>
            </a:extLst>
          </p:cNvPr>
          <p:cNvGrpSpPr/>
          <p:nvPr/>
        </p:nvGrpSpPr>
        <p:grpSpPr>
          <a:xfrm>
            <a:off x="545546" y="812413"/>
            <a:ext cx="802500" cy="609534"/>
            <a:chOff x="526356" y="3904796"/>
            <a:chExt cx="802500" cy="609534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2BAB59F-8F31-ED51-1382-65EE61320158}"/>
                </a:ext>
              </a:extLst>
            </p:cNvPr>
            <p:cNvSpPr/>
            <p:nvPr/>
          </p:nvSpPr>
          <p:spPr>
            <a:xfrm>
              <a:off x="623979" y="3924530"/>
              <a:ext cx="607255" cy="589800"/>
            </a:xfrm>
            <a:prstGeom prst="ellipse">
              <a:avLst/>
            </a:prstGeom>
            <a:solidFill>
              <a:srgbClr val="39C0BA"/>
            </a:solidFill>
            <a:ln>
              <a:solidFill>
                <a:srgbClr val="2E3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Google Shape;96;p15">
              <a:extLst>
                <a:ext uri="{FF2B5EF4-FFF2-40B4-BE49-F238E27FC236}">
                  <a16:creationId xmlns:a16="http://schemas.microsoft.com/office/drawing/2014/main" id="{2DF292CC-7B6A-21FF-B975-975CD5182AAA}"/>
                </a:ext>
              </a:extLst>
            </p:cNvPr>
            <p:cNvSpPr txBox="1"/>
            <p:nvPr/>
          </p:nvSpPr>
          <p:spPr>
            <a:xfrm>
              <a:off x="526356" y="3904796"/>
              <a:ext cx="802500" cy="5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000" dirty="0">
                  <a:solidFill>
                    <a:srgbClr val="2E3037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F63B61A-AE78-A5C5-2DCD-DF3E8168DBF0}"/>
              </a:ext>
            </a:extLst>
          </p:cNvPr>
          <p:cNvGrpSpPr/>
          <p:nvPr/>
        </p:nvGrpSpPr>
        <p:grpSpPr>
          <a:xfrm>
            <a:off x="547878" y="1503134"/>
            <a:ext cx="7645702" cy="609534"/>
            <a:chOff x="547878" y="1684614"/>
            <a:chExt cx="7645702" cy="609534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22D692AD-852B-66E4-3647-4160E46B809C}"/>
                </a:ext>
              </a:extLst>
            </p:cNvPr>
            <p:cNvGrpSpPr/>
            <p:nvPr/>
          </p:nvGrpSpPr>
          <p:grpSpPr>
            <a:xfrm>
              <a:off x="547878" y="1684614"/>
              <a:ext cx="802500" cy="609534"/>
              <a:chOff x="526356" y="3904796"/>
              <a:chExt cx="802500" cy="609534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DCF1853-CF72-07BB-549E-B2CCCF125002}"/>
                  </a:ext>
                </a:extLst>
              </p:cNvPr>
              <p:cNvSpPr/>
              <p:nvPr/>
            </p:nvSpPr>
            <p:spPr>
              <a:xfrm>
                <a:off x="623979" y="3924530"/>
                <a:ext cx="607255" cy="589800"/>
              </a:xfrm>
              <a:prstGeom prst="ellipse">
                <a:avLst/>
              </a:prstGeom>
              <a:solidFill>
                <a:srgbClr val="39C0BA"/>
              </a:solidFill>
              <a:ln>
                <a:solidFill>
                  <a:srgbClr val="2E30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Google Shape;96;p15">
                <a:extLst>
                  <a:ext uri="{FF2B5EF4-FFF2-40B4-BE49-F238E27FC236}">
                    <a16:creationId xmlns:a16="http://schemas.microsoft.com/office/drawing/2014/main" id="{DDD292C2-D1C7-18D5-7812-00B6ED90CD61}"/>
                  </a:ext>
                </a:extLst>
              </p:cNvPr>
              <p:cNvSpPr txBox="1"/>
              <p:nvPr/>
            </p:nvSpPr>
            <p:spPr>
              <a:xfrm>
                <a:off x="526356" y="3904796"/>
                <a:ext cx="802500" cy="5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3000" dirty="0">
                    <a:solidFill>
                      <a:srgbClr val="2E3037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3</a:t>
                </a:r>
                <a:endParaRPr sz="3000" dirty="0">
                  <a:solidFill>
                    <a:srgbClr val="2E3037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3" name="Google Shape;94;p15">
              <a:extLst>
                <a:ext uri="{FF2B5EF4-FFF2-40B4-BE49-F238E27FC236}">
                  <a16:creationId xmlns:a16="http://schemas.microsoft.com/office/drawing/2014/main" id="{FFD8F5FF-1E90-D5FA-D7F5-F49796C5D6BA}"/>
                </a:ext>
              </a:extLst>
            </p:cNvPr>
            <p:cNvSpPr txBox="1">
              <a:spLocks/>
            </p:cNvSpPr>
            <p:nvPr/>
          </p:nvSpPr>
          <p:spPr>
            <a:xfrm>
              <a:off x="1426480" y="1761948"/>
              <a:ext cx="67671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r>
                <a:rPr lang="fr-FR" dirty="0"/>
                <a:t>Couche chaude (</a:t>
              </a:r>
              <a:r>
                <a:rPr lang="fr-FR" dirty="0" err="1"/>
                <a:t>steaming</a:t>
              </a:r>
              <a:r>
                <a:rPr lang="fr-FR" dirty="0"/>
                <a:t>)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AAC9723-F27F-12A6-FBA8-D5D665CAC156}"/>
              </a:ext>
            </a:extLst>
          </p:cNvPr>
          <p:cNvGrpSpPr/>
          <p:nvPr/>
        </p:nvGrpSpPr>
        <p:grpSpPr>
          <a:xfrm>
            <a:off x="547878" y="2233423"/>
            <a:ext cx="7645702" cy="609534"/>
            <a:chOff x="749139" y="2414903"/>
            <a:chExt cx="7645702" cy="609534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1FBE7ACF-3EA2-4E9C-1B0E-CB253B5EB398}"/>
                </a:ext>
              </a:extLst>
            </p:cNvPr>
            <p:cNvGrpSpPr/>
            <p:nvPr/>
          </p:nvGrpSpPr>
          <p:grpSpPr>
            <a:xfrm>
              <a:off x="749139" y="2414903"/>
              <a:ext cx="802500" cy="609534"/>
              <a:chOff x="526356" y="3904796"/>
              <a:chExt cx="802500" cy="609534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A69C3090-BCE7-0778-6F39-F0F1647AA8FA}"/>
                  </a:ext>
                </a:extLst>
              </p:cNvPr>
              <p:cNvSpPr/>
              <p:nvPr/>
            </p:nvSpPr>
            <p:spPr>
              <a:xfrm>
                <a:off x="623979" y="3924530"/>
                <a:ext cx="607255" cy="589800"/>
              </a:xfrm>
              <a:prstGeom prst="ellipse">
                <a:avLst/>
              </a:prstGeom>
              <a:solidFill>
                <a:srgbClr val="39C0BA"/>
              </a:solidFill>
              <a:ln>
                <a:solidFill>
                  <a:srgbClr val="2E30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Google Shape;96;p15">
                <a:extLst>
                  <a:ext uri="{FF2B5EF4-FFF2-40B4-BE49-F238E27FC236}">
                    <a16:creationId xmlns:a16="http://schemas.microsoft.com/office/drawing/2014/main" id="{06CAFEED-C0A2-3C63-9B64-0FA0A46CD41F}"/>
                  </a:ext>
                </a:extLst>
              </p:cNvPr>
              <p:cNvSpPr txBox="1"/>
              <p:nvPr/>
            </p:nvSpPr>
            <p:spPr>
              <a:xfrm>
                <a:off x="526356" y="3904796"/>
                <a:ext cx="802500" cy="5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3000" dirty="0">
                    <a:solidFill>
                      <a:srgbClr val="2E3037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4</a:t>
                </a:r>
                <a:endParaRPr sz="3000" dirty="0">
                  <a:solidFill>
                    <a:srgbClr val="2E3037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17" name="Google Shape;94;p15">
              <a:extLst>
                <a:ext uri="{FF2B5EF4-FFF2-40B4-BE49-F238E27FC236}">
                  <a16:creationId xmlns:a16="http://schemas.microsoft.com/office/drawing/2014/main" id="{739B1819-6BE3-09AD-8ED4-B89A2347E488}"/>
                </a:ext>
              </a:extLst>
            </p:cNvPr>
            <p:cNvSpPr txBox="1">
              <a:spLocks/>
            </p:cNvSpPr>
            <p:nvPr/>
          </p:nvSpPr>
          <p:spPr>
            <a:xfrm>
              <a:off x="1627741" y="2492237"/>
              <a:ext cx="67671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r>
                <a:rPr lang="fr-FR" dirty="0"/>
                <a:t>Schéma de la base de donnée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7109B41-BA9D-5148-124A-66FE56906E4A}"/>
              </a:ext>
            </a:extLst>
          </p:cNvPr>
          <p:cNvGrpSpPr/>
          <p:nvPr/>
        </p:nvGrpSpPr>
        <p:grpSpPr>
          <a:xfrm>
            <a:off x="561256" y="2964170"/>
            <a:ext cx="7645702" cy="609534"/>
            <a:chOff x="749139" y="2414903"/>
            <a:chExt cx="7645702" cy="609534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56E7FEA5-FA82-B6FC-AB22-200BB58E9521}"/>
                </a:ext>
              </a:extLst>
            </p:cNvPr>
            <p:cNvGrpSpPr/>
            <p:nvPr/>
          </p:nvGrpSpPr>
          <p:grpSpPr>
            <a:xfrm>
              <a:off x="749139" y="2414903"/>
              <a:ext cx="802500" cy="609534"/>
              <a:chOff x="526356" y="3904796"/>
              <a:chExt cx="802500" cy="609534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9DDC6BD5-B1B9-A3A0-5B9A-AD01BAD1148A}"/>
                  </a:ext>
                </a:extLst>
              </p:cNvPr>
              <p:cNvSpPr/>
              <p:nvPr/>
            </p:nvSpPr>
            <p:spPr>
              <a:xfrm>
                <a:off x="623979" y="3924530"/>
                <a:ext cx="607255" cy="589800"/>
              </a:xfrm>
              <a:prstGeom prst="ellipse">
                <a:avLst/>
              </a:prstGeom>
              <a:solidFill>
                <a:srgbClr val="39C0BA"/>
              </a:solidFill>
              <a:ln>
                <a:solidFill>
                  <a:srgbClr val="2E30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Google Shape;96;p15">
                <a:extLst>
                  <a:ext uri="{FF2B5EF4-FFF2-40B4-BE49-F238E27FC236}">
                    <a16:creationId xmlns:a16="http://schemas.microsoft.com/office/drawing/2014/main" id="{6DE2AA59-3A89-B18F-AB41-C3D273F0A926}"/>
                  </a:ext>
                </a:extLst>
              </p:cNvPr>
              <p:cNvSpPr txBox="1"/>
              <p:nvPr/>
            </p:nvSpPr>
            <p:spPr>
              <a:xfrm>
                <a:off x="526356" y="3904796"/>
                <a:ext cx="802500" cy="5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3000" dirty="0">
                    <a:solidFill>
                      <a:srgbClr val="2E3037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5</a:t>
                </a:r>
                <a:endParaRPr sz="3000" dirty="0">
                  <a:solidFill>
                    <a:srgbClr val="2E3037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25" name="Google Shape;94;p15">
              <a:extLst>
                <a:ext uri="{FF2B5EF4-FFF2-40B4-BE49-F238E27FC236}">
                  <a16:creationId xmlns:a16="http://schemas.microsoft.com/office/drawing/2014/main" id="{5E32086F-0837-EFCD-7EBC-BB39FA820E38}"/>
                </a:ext>
              </a:extLst>
            </p:cNvPr>
            <p:cNvSpPr txBox="1">
              <a:spLocks/>
            </p:cNvSpPr>
            <p:nvPr/>
          </p:nvSpPr>
          <p:spPr>
            <a:xfrm>
              <a:off x="1627741" y="2492237"/>
              <a:ext cx="67671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r>
                <a:rPr lang="fr-FR" dirty="0"/>
                <a:t>Couche froide 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98A56C7-4950-5449-E762-32BBC091178F}"/>
              </a:ext>
            </a:extLst>
          </p:cNvPr>
          <p:cNvGrpSpPr/>
          <p:nvPr/>
        </p:nvGrpSpPr>
        <p:grpSpPr>
          <a:xfrm>
            <a:off x="572371" y="3688256"/>
            <a:ext cx="7645702" cy="609534"/>
            <a:chOff x="749139" y="2414903"/>
            <a:chExt cx="7645702" cy="609534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84358FBB-3779-089C-164B-B488469857CA}"/>
                </a:ext>
              </a:extLst>
            </p:cNvPr>
            <p:cNvGrpSpPr/>
            <p:nvPr/>
          </p:nvGrpSpPr>
          <p:grpSpPr>
            <a:xfrm>
              <a:off x="749139" y="2414903"/>
              <a:ext cx="802500" cy="609534"/>
              <a:chOff x="526356" y="3904796"/>
              <a:chExt cx="802500" cy="609534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49C57F6-D44E-2B2F-F342-3DE91AAE0C08}"/>
                  </a:ext>
                </a:extLst>
              </p:cNvPr>
              <p:cNvSpPr/>
              <p:nvPr/>
            </p:nvSpPr>
            <p:spPr>
              <a:xfrm>
                <a:off x="623979" y="3924530"/>
                <a:ext cx="607255" cy="589800"/>
              </a:xfrm>
              <a:prstGeom prst="ellipse">
                <a:avLst/>
              </a:prstGeom>
              <a:solidFill>
                <a:srgbClr val="39C0BA"/>
              </a:solidFill>
              <a:ln>
                <a:solidFill>
                  <a:srgbClr val="2E30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Google Shape;96;p15">
                <a:extLst>
                  <a:ext uri="{FF2B5EF4-FFF2-40B4-BE49-F238E27FC236}">
                    <a16:creationId xmlns:a16="http://schemas.microsoft.com/office/drawing/2014/main" id="{4BC6CB5B-7EFD-6E9A-A854-3D26946E5A2B}"/>
                  </a:ext>
                </a:extLst>
              </p:cNvPr>
              <p:cNvSpPr txBox="1"/>
              <p:nvPr/>
            </p:nvSpPr>
            <p:spPr>
              <a:xfrm>
                <a:off x="526356" y="3904796"/>
                <a:ext cx="802500" cy="5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3000" dirty="0">
                    <a:solidFill>
                      <a:srgbClr val="2E3037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6</a:t>
                </a:r>
                <a:endParaRPr sz="3000" dirty="0">
                  <a:solidFill>
                    <a:srgbClr val="2E3037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30" name="Google Shape;94;p15">
              <a:extLst>
                <a:ext uri="{FF2B5EF4-FFF2-40B4-BE49-F238E27FC236}">
                  <a16:creationId xmlns:a16="http://schemas.microsoft.com/office/drawing/2014/main" id="{55CB767A-BAEB-BAE7-ABAD-DBD5713683A2}"/>
                </a:ext>
              </a:extLst>
            </p:cNvPr>
            <p:cNvSpPr txBox="1">
              <a:spLocks/>
            </p:cNvSpPr>
            <p:nvPr/>
          </p:nvSpPr>
          <p:spPr>
            <a:xfrm>
              <a:off x="1627741" y="2492237"/>
              <a:ext cx="67671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r>
                <a:rPr lang="fr-FR" dirty="0"/>
                <a:t>Démonstration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CB6EB938-BEE5-865D-1C50-A322E7297D94}"/>
              </a:ext>
            </a:extLst>
          </p:cNvPr>
          <p:cNvGrpSpPr/>
          <p:nvPr/>
        </p:nvGrpSpPr>
        <p:grpSpPr>
          <a:xfrm>
            <a:off x="572371" y="4420120"/>
            <a:ext cx="7645702" cy="609534"/>
            <a:chOff x="749139" y="2414903"/>
            <a:chExt cx="7645702" cy="609534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5DA03FF4-E273-7FD3-38DA-92A452364076}"/>
                </a:ext>
              </a:extLst>
            </p:cNvPr>
            <p:cNvGrpSpPr/>
            <p:nvPr/>
          </p:nvGrpSpPr>
          <p:grpSpPr>
            <a:xfrm>
              <a:off x="749139" y="2414903"/>
              <a:ext cx="802500" cy="609534"/>
              <a:chOff x="526356" y="3904796"/>
              <a:chExt cx="802500" cy="609534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1E1BA49B-0EAD-19C7-8D54-FF3EF31A9E51}"/>
                  </a:ext>
                </a:extLst>
              </p:cNvPr>
              <p:cNvSpPr/>
              <p:nvPr/>
            </p:nvSpPr>
            <p:spPr>
              <a:xfrm>
                <a:off x="623979" y="3924530"/>
                <a:ext cx="607255" cy="589800"/>
              </a:xfrm>
              <a:prstGeom prst="ellipse">
                <a:avLst/>
              </a:prstGeom>
              <a:solidFill>
                <a:srgbClr val="39C0BA"/>
              </a:solidFill>
              <a:ln>
                <a:solidFill>
                  <a:srgbClr val="2E30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Google Shape;96;p15">
                <a:extLst>
                  <a:ext uri="{FF2B5EF4-FFF2-40B4-BE49-F238E27FC236}">
                    <a16:creationId xmlns:a16="http://schemas.microsoft.com/office/drawing/2014/main" id="{332B8129-0BBA-73D9-91D8-6C2492A4F0DB}"/>
                  </a:ext>
                </a:extLst>
              </p:cNvPr>
              <p:cNvSpPr txBox="1"/>
              <p:nvPr/>
            </p:nvSpPr>
            <p:spPr>
              <a:xfrm>
                <a:off x="526356" y="3904796"/>
                <a:ext cx="802500" cy="58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3000" dirty="0">
                    <a:solidFill>
                      <a:srgbClr val="2E3037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7</a:t>
                </a:r>
                <a:endParaRPr sz="3000" dirty="0">
                  <a:solidFill>
                    <a:srgbClr val="2E3037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35" name="Google Shape;94;p15">
              <a:extLst>
                <a:ext uri="{FF2B5EF4-FFF2-40B4-BE49-F238E27FC236}">
                  <a16:creationId xmlns:a16="http://schemas.microsoft.com/office/drawing/2014/main" id="{100E8E01-7D96-93D5-5E74-A121B088B0DC}"/>
                </a:ext>
              </a:extLst>
            </p:cNvPr>
            <p:cNvSpPr txBox="1">
              <a:spLocks/>
            </p:cNvSpPr>
            <p:nvPr/>
          </p:nvSpPr>
          <p:spPr>
            <a:xfrm>
              <a:off x="1627741" y="2492237"/>
              <a:ext cx="67671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Quicksand"/>
                <a:buNone/>
                <a:defRPr sz="3000" b="0" i="0" u="none" strike="noStrike" cap="none">
                  <a:solidFill>
                    <a:schemeClr val="accent1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r>
                <a:rPr lang="fr-FR" dirty="0"/>
                <a:t>Q &amp;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653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Management des risque – C 1.6/C 1.8</a:t>
            </a:r>
          </a:p>
        </p:txBody>
      </p:sp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A435E234-D94D-E5A0-64EC-C109BF32E2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7141F19-A063-EEED-C16E-FFA04FB598CD}"/>
              </a:ext>
            </a:extLst>
          </p:cNvPr>
          <p:cNvSpPr txBox="1"/>
          <p:nvPr/>
        </p:nvSpPr>
        <p:spPr>
          <a:xfrm>
            <a:off x="689475" y="1000899"/>
            <a:ext cx="3986451" cy="371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Bugs fonctionnels induisant des erreurs</a:t>
            </a:r>
          </a:p>
          <a:p>
            <a:pPr algn="r"/>
            <a:r>
              <a:rPr lang="fr-FR" b="1" dirty="0">
                <a:solidFill>
                  <a:srgbClr val="00B050"/>
                </a:solidFill>
              </a:rPr>
              <a:t>Mise en place de test fonctionnelle</a:t>
            </a:r>
          </a:p>
          <a:p>
            <a:pPr algn="r"/>
            <a:endParaRPr lang="fr-FR" b="1" dirty="0">
              <a:solidFill>
                <a:srgbClr val="00B050"/>
              </a:solidFill>
            </a:endParaRPr>
          </a:p>
          <a:p>
            <a:pPr algn="r"/>
            <a:r>
              <a:rPr lang="fr-FR" dirty="0">
                <a:solidFill>
                  <a:schemeClr val="bg1"/>
                </a:solidFill>
              </a:rPr>
              <a:t>Risque de formation utilisation – mauvaise</a:t>
            </a:r>
          </a:p>
          <a:p>
            <a:pPr algn="r"/>
            <a:r>
              <a:rPr lang="fr-FR" dirty="0">
                <a:solidFill>
                  <a:schemeClr val="bg1"/>
                </a:solidFill>
              </a:rPr>
              <a:t>utilisation des ressources</a:t>
            </a:r>
          </a:p>
          <a:p>
            <a:pPr algn="r"/>
            <a:r>
              <a:rPr lang="fr-FR" b="1" dirty="0">
                <a:solidFill>
                  <a:srgbClr val="00B050"/>
                </a:solidFill>
              </a:rPr>
              <a:t>Plan de formation et documents livrable</a:t>
            </a:r>
          </a:p>
          <a:p>
            <a:pPr algn="r"/>
            <a:endParaRPr lang="fr-FR" dirty="0">
              <a:solidFill>
                <a:schemeClr val="bg1"/>
              </a:solidFill>
            </a:endParaRPr>
          </a:p>
          <a:p>
            <a:pPr algn="r"/>
            <a:r>
              <a:rPr lang="fr-FR" dirty="0">
                <a:solidFill>
                  <a:schemeClr val="bg1"/>
                </a:solidFill>
              </a:rPr>
              <a:t>Retard impliquant une non livraison</a:t>
            </a:r>
          </a:p>
          <a:p>
            <a:pPr algn="r"/>
            <a:r>
              <a:rPr lang="fr-FR" dirty="0">
                <a:solidFill>
                  <a:schemeClr val="bg1"/>
                </a:solidFill>
              </a:rPr>
              <a:t>avant Sept (deadline RNCP)</a:t>
            </a:r>
          </a:p>
          <a:p>
            <a:pPr algn="r"/>
            <a:r>
              <a:rPr lang="fr-FR" b="1" dirty="0">
                <a:solidFill>
                  <a:srgbClr val="00B050"/>
                </a:solidFill>
              </a:rPr>
              <a:t>Mise en place gestion de projet robuste</a:t>
            </a:r>
          </a:p>
          <a:p>
            <a:pPr algn="r"/>
            <a:endParaRPr lang="fr-FR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Panne SI </a:t>
            </a: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Vol ou perte matériel</a:t>
            </a: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Risque de sécurité (</a:t>
            </a:r>
            <a:r>
              <a:rPr lang="fr-FR" dirty="0" err="1">
                <a:solidFill>
                  <a:schemeClr val="bg1"/>
                </a:solidFill>
              </a:rPr>
              <a:t>vulnerabilité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Maintien de l'applicatif (update)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EDF2028E-1A51-0739-BF32-7EF2DC98BE46}"/>
              </a:ext>
            </a:extLst>
          </p:cNvPr>
          <p:cNvGrpSpPr/>
          <p:nvPr/>
        </p:nvGrpSpPr>
        <p:grpSpPr>
          <a:xfrm>
            <a:off x="5173884" y="475549"/>
            <a:ext cx="3558823" cy="4249386"/>
            <a:chOff x="4105280" y="770751"/>
            <a:chExt cx="3558823" cy="424938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58080C-2038-5579-2474-13A09405483C}"/>
                </a:ext>
              </a:extLst>
            </p:cNvPr>
            <p:cNvSpPr/>
            <p:nvPr/>
          </p:nvSpPr>
          <p:spPr>
            <a:xfrm>
              <a:off x="5469225" y="1296100"/>
              <a:ext cx="1021357" cy="3724037"/>
            </a:xfrm>
            <a:prstGeom prst="rect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FDDF69-F519-C09D-4BA3-0D9D1CB582E5}"/>
                </a:ext>
              </a:extLst>
            </p:cNvPr>
            <p:cNvSpPr/>
            <p:nvPr/>
          </p:nvSpPr>
          <p:spPr>
            <a:xfrm>
              <a:off x="4105280" y="1296100"/>
              <a:ext cx="1347078" cy="3714927"/>
            </a:xfrm>
            <a:prstGeom prst="rect">
              <a:avLst/>
            </a:prstGeom>
            <a:solidFill>
              <a:srgbClr val="AFFBC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Google Shape;281;p30">
              <a:extLst>
                <a:ext uri="{FF2B5EF4-FFF2-40B4-BE49-F238E27FC236}">
                  <a16:creationId xmlns:a16="http://schemas.microsoft.com/office/drawing/2014/main" id="{037450F6-3066-55B5-6876-989B025D92CD}"/>
                </a:ext>
              </a:extLst>
            </p:cNvPr>
            <p:cNvCxnSpPr>
              <a:cxnSpLocks/>
            </p:cNvCxnSpPr>
            <p:nvPr/>
          </p:nvCxnSpPr>
          <p:spPr>
            <a:xfrm>
              <a:off x="4414132" y="1296101"/>
              <a:ext cx="0" cy="366514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282;p30">
              <a:extLst>
                <a:ext uri="{FF2B5EF4-FFF2-40B4-BE49-F238E27FC236}">
                  <a16:creationId xmlns:a16="http://schemas.microsoft.com/office/drawing/2014/main" id="{0024D443-45AF-EEA8-BFB8-8E1FCAEE0AC6}"/>
                </a:ext>
              </a:extLst>
            </p:cNvPr>
            <p:cNvSpPr txBox="1"/>
            <p:nvPr/>
          </p:nvSpPr>
          <p:spPr>
            <a:xfrm rot="5400000">
              <a:off x="4253477" y="857163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accent5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sz="10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34" name="Google Shape;281;p30">
              <a:extLst>
                <a:ext uri="{FF2B5EF4-FFF2-40B4-BE49-F238E27FC236}">
                  <a16:creationId xmlns:a16="http://schemas.microsoft.com/office/drawing/2014/main" id="{7318F675-B62B-0D2C-BA01-E2819E0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5452357" y="1296101"/>
              <a:ext cx="0" cy="34560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281;p30">
              <a:extLst>
                <a:ext uri="{FF2B5EF4-FFF2-40B4-BE49-F238E27FC236}">
                  <a16:creationId xmlns:a16="http://schemas.microsoft.com/office/drawing/2014/main" id="{45F3160A-5089-1E5B-8EBD-5F69B9092672}"/>
                </a:ext>
              </a:extLst>
            </p:cNvPr>
            <p:cNvCxnSpPr>
              <a:cxnSpLocks/>
            </p:cNvCxnSpPr>
            <p:nvPr/>
          </p:nvCxnSpPr>
          <p:spPr>
            <a:xfrm>
              <a:off x="5452357" y="1296101"/>
              <a:ext cx="0" cy="34560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281;p30">
              <a:extLst>
                <a:ext uri="{FF2B5EF4-FFF2-40B4-BE49-F238E27FC236}">
                  <a16:creationId xmlns:a16="http://schemas.microsoft.com/office/drawing/2014/main" id="{1E7D20E5-335E-B741-2D7C-3FD978283086}"/>
                </a:ext>
              </a:extLst>
            </p:cNvPr>
            <p:cNvCxnSpPr>
              <a:cxnSpLocks/>
            </p:cNvCxnSpPr>
            <p:nvPr/>
          </p:nvCxnSpPr>
          <p:spPr>
            <a:xfrm>
              <a:off x="6490582" y="1296101"/>
              <a:ext cx="0" cy="34560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281;p30">
              <a:extLst>
                <a:ext uri="{FF2B5EF4-FFF2-40B4-BE49-F238E27FC236}">
                  <a16:creationId xmlns:a16="http://schemas.microsoft.com/office/drawing/2014/main" id="{7BBC5070-760A-D220-76F1-2B7B05D531FF}"/>
                </a:ext>
              </a:extLst>
            </p:cNvPr>
            <p:cNvCxnSpPr>
              <a:cxnSpLocks/>
            </p:cNvCxnSpPr>
            <p:nvPr/>
          </p:nvCxnSpPr>
          <p:spPr>
            <a:xfrm>
              <a:off x="6490582" y="1296101"/>
              <a:ext cx="0" cy="34560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281;p30">
              <a:extLst>
                <a:ext uri="{FF2B5EF4-FFF2-40B4-BE49-F238E27FC236}">
                  <a16:creationId xmlns:a16="http://schemas.microsoft.com/office/drawing/2014/main" id="{AFB368EC-D9B7-D78C-A9E2-4DFC2055D693}"/>
                </a:ext>
              </a:extLst>
            </p:cNvPr>
            <p:cNvCxnSpPr>
              <a:cxnSpLocks/>
            </p:cNvCxnSpPr>
            <p:nvPr/>
          </p:nvCxnSpPr>
          <p:spPr>
            <a:xfrm>
              <a:off x="7528807" y="1296101"/>
              <a:ext cx="0" cy="34560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282;p30">
              <a:extLst>
                <a:ext uri="{FF2B5EF4-FFF2-40B4-BE49-F238E27FC236}">
                  <a16:creationId xmlns:a16="http://schemas.microsoft.com/office/drawing/2014/main" id="{2EAE41B1-F3E0-EF55-9268-9D18CDCBBE40}"/>
                </a:ext>
              </a:extLst>
            </p:cNvPr>
            <p:cNvSpPr txBox="1"/>
            <p:nvPr/>
          </p:nvSpPr>
          <p:spPr>
            <a:xfrm rot="5400000">
              <a:off x="5297707" y="823758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accent5"/>
                  </a:solidFill>
                  <a:latin typeface="Quicksand"/>
                  <a:ea typeface="Quicksand"/>
                  <a:cs typeface="Quicksand"/>
                  <a:sym typeface="Quicksand"/>
                </a:rPr>
                <a:t>10</a:t>
              </a:r>
              <a:endParaRPr sz="10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" name="Google Shape;282;p30">
              <a:extLst>
                <a:ext uri="{FF2B5EF4-FFF2-40B4-BE49-F238E27FC236}">
                  <a16:creationId xmlns:a16="http://schemas.microsoft.com/office/drawing/2014/main" id="{18521B13-B306-8077-AB09-A7CD3BC8C4FF}"/>
                </a:ext>
              </a:extLst>
            </p:cNvPr>
            <p:cNvSpPr txBox="1"/>
            <p:nvPr/>
          </p:nvSpPr>
          <p:spPr>
            <a:xfrm rot="5400000">
              <a:off x="6335932" y="805429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accent5"/>
                  </a:solidFill>
                  <a:latin typeface="Quicksand"/>
                  <a:ea typeface="Quicksand"/>
                  <a:cs typeface="Quicksand"/>
                  <a:sym typeface="Quicksand"/>
                </a:rPr>
                <a:t>15</a:t>
              </a:r>
              <a:endParaRPr sz="10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2" name="Google Shape;282;p30">
              <a:extLst>
                <a:ext uri="{FF2B5EF4-FFF2-40B4-BE49-F238E27FC236}">
                  <a16:creationId xmlns:a16="http://schemas.microsoft.com/office/drawing/2014/main" id="{8E8158F1-F1C0-0ADD-FA9F-A385913B827C}"/>
                </a:ext>
              </a:extLst>
            </p:cNvPr>
            <p:cNvSpPr txBox="1"/>
            <p:nvPr/>
          </p:nvSpPr>
          <p:spPr>
            <a:xfrm rot="5400000">
              <a:off x="7374157" y="790105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accent5"/>
                  </a:solidFill>
                  <a:latin typeface="Quicksand"/>
                  <a:ea typeface="Quicksand"/>
                  <a:cs typeface="Quicksand"/>
                  <a:sym typeface="Quicksand"/>
                </a:rPr>
                <a:t>20</a:t>
              </a:r>
              <a:endParaRPr sz="1000" dirty="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6F281E-92A8-FA91-E5EA-1E58A34D0339}"/>
                </a:ext>
              </a:extLst>
            </p:cNvPr>
            <p:cNvSpPr/>
            <p:nvPr/>
          </p:nvSpPr>
          <p:spPr>
            <a:xfrm>
              <a:off x="6507450" y="1296101"/>
              <a:ext cx="1021357" cy="345603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8DA5839A-1BF3-A125-08FA-325C3E0D53A9}"/>
              </a:ext>
            </a:extLst>
          </p:cNvPr>
          <p:cNvGrpSpPr/>
          <p:nvPr/>
        </p:nvGrpSpPr>
        <p:grpSpPr>
          <a:xfrm>
            <a:off x="4553573" y="1034304"/>
            <a:ext cx="3312423" cy="309824"/>
            <a:chOff x="4553573" y="1453404"/>
            <a:chExt cx="3312423" cy="309824"/>
          </a:xfrm>
        </p:grpSpPr>
        <p:sp>
          <p:nvSpPr>
            <p:cNvPr id="47" name="Google Shape;288;p30">
              <a:extLst>
                <a:ext uri="{FF2B5EF4-FFF2-40B4-BE49-F238E27FC236}">
                  <a16:creationId xmlns:a16="http://schemas.microsoft.com/office/drawing/2014/main" id="{03F3AA7E-FD9F-A62A-5BBF-AA4E6B6C8E38}"/>
                </a:ext>
              </a:extLst>
            </p:cNvPr>
            <p:cNvSpPr/>
            <p:nvPr/>
          </p:nvSpPr>
          <p:spPr>
            <a:xfrm rot="5400000">
              <a:off x="6076786" y="69411"/>
              <a:ext cx="233700" cy="30016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8;p30">
              <a:extLst>
                <a:ext uri="{FF2B5EF4-FFF2-40B4-BE49-F238E27FC236}">
                  <a16:creationId xmlns:a16="http://schemas.microsoft.com/office/drawing/2014/main" id="{2C9B6456-7F80-7456-8E19-4C2B967959A1}"/>
                </a:ext>
              </a:extLst>
            </p:cNvPr>
            <p:cNvSpPr/>
            <p:nvPr/>
          </p:nvSpPr>
          <p:spPr>
            <a:xfrm rot="5400000">
              <a:off x="4712845" y="1490740"/>
              <a:ext cx="233700" cy="1590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2;p30">
              <a:extLst>
                <a:ext uri="{FF2B5EF4-FFF2-40B4-BE49-F238E27FC236}">
                  <a16:creationId xmlns:a16="http://schemas.microsoft.com/office/drawing/2014/main" id="{02A3488A-12BC-F683-ECF6-FD738EEEC4F1}"/>
                </a:ext>
              </a:extLst>
            </p:cNvPr>
            <p:cNvSpPr txBox="1"/>
            <p:nvPr/>
          </p:nvSpPr>
          <p:spPr>
            <a:xfrm>
              <a:off x="7556696" y="1474858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16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2" name="Google Shape;282;p30">
              <a:extLst>
                <a:ext uri="{FF2B5EF4-FFF2-40B4-BE49-F238E27FC236}">
                  <a16:creationId xmlns:a16="http://schemas.microsoft.com/office/drawing/2014/main" id="{BD35A015-9C2E-F86B-BB3B-DC8E0BEBC199}"/>
                </a:ext>
              </a:extLst>
            </p:cNvPr>
            <p:cNvSpPr txBox="1"/>
            <p:nvPr/>
          </p:nvSpPr>
          <p:spPr>
            <a:xfrm>
              <a:off x="4553573" y="1492636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0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55194E74-C948-4094-86EF-2C5B6D843F4A}"/>
              </a:ext>
            </a:extLst>
          </p:cNvPr>
          <p:cNvGrpSpPr/>
          <p:nvPr/>
        </p:nvGrpSpPr>
        <p:grpSpPr>
          <a:xfrm>
            <a:off x="4692793" y="1869326"/>
            <a:ext cx="2383836" cy="292046"/>
            <a:chOff x="4692793" y="1453404"/>
            <a:chExt cx="2383836" cy="292046"/>
          </a:xfrm>
        </p:grpSpPr>
        <p:sp>
          <p:nvSpPr>
            <p:cNvPr id="55" name="Google Shape;288;p30">
              <a:extLst>
                <a:ext uri="{FF2B5EF4-FFF2-40B4-BE49-F238E27FC236}">
                  <a16:creationId xmlns:a16="http://schemas.microsoft.com/office/drawing/2014/main" id="{4F7EF961-9A65-6314-8049-4A0BC6E13B56}"/>
                </a:ext>
              </a:extLst>
            </p:cNvPr>
            <p:cNvSpPr/>
            <p:nvPr/>
          </p:nvSpPr>
          <p:spPr>
            <a:xfrm rot="5400000">
              <a:off x="5668072" y="478125"/>
              <a:ext cx="233700" cy="218425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8;p30">
              <a:extLst>
                <a:ext uri="{FF2B5EF4-FFF2-40B4-BE49-F238E27FC236}">
                  <a16:creationId xmlns:a16="http://schemas.microsoft.com/office/drawing/2014/main" id="{B645BBDF-B48E-BE16-0CB3-AFCE078B1988}"/>
                </a:ext>
              </a:extLst>
            </p:cNvPr>
            <p:cNvSpPr/>
            <p:nvPr/>
          </p:nvSpPr>
          <p:spPr>
            <a:xfrm rot="5400000">
              <a:off x="5064252" y="1139332"/>
              <a:ext cx="233700" cy="86184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2;p30">
              <a:extLst>
                <a:ext uri="{FF2B5EF4-FFF2-40B4-BE49-F238E27FC236}">
                  <a16:creationId xmlns:a16="http://schemas.microsoft.com/office/drawing/2014/main" id="{82C8BA9E-6904-6D3F-833A-6B7AF9BCBC77}"/>
                </a:ext>
              </a:extLst>
            </p:cNvPr>
            <p:cNvSpPr txBox="1"/>
            <p:nvPr/>
          </p:nvSpPr>
          <p:spPr>
            <a:xfrm>
              <a:off x="6767329" y="1459265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12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8" name="Google Shape;282;p30">
              <a:extLst>
                <a:ext uri="{FF2B5EF4-FFF2-40B4-BE49-F238E27FC236}">
                  <a16:creationId xmlns:a16="http://schemas.microsoft.com/office/drawing/2014/main" id="{3C4B7FBC-D03A-4705-95F8-1F8F121AE61A}"/>
                </a:ext>
              </a:extLst>
            </p:cNvPr>
            <p:cNvSpPr txBox="1"/>
            <p:nvPr/>
          </p:nvSpPr>
          <p:spPr>
            <a:xfrm>
              <a:off x="5244173" y="1474858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6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89985641-4C6E-7548-F39C-188B08BDABDF}"/>
              </a:ext>
            </a:extLst>
          </p:cNvPr>
          <p:cNvGrpSpPr/>
          <p:nvPr/>
        </p:nvGrpSpPr>
        <p:grpSpPr>
          <a:xfrm>
            <a:off x="4692793" y="2659319"/>
            <a:ext cx="2391948" cy="292588"/>
            <a:chOff x="4692793" y="1453404"/>
            <a:chExt cx="2391948" cy="292588"/>
          </a:xfrm>
        </p:grpSpPr>
        <p:sp>
          <p:nvSpPr>
            <p:cNvPr id="60" name="Google Shape;288;p30">
              <a:extLst>
                <a:ext uri="{FF2B5EF4-FFF2-40B4-BE49-F238E27FC236}">
                  <a16:creationId xmlns:a16="http://schemas.microsoft.com/office/drawing/2014/main" id="{1DC97CC2-6D7E-A5C6-1F30-2B626DB51F42}"/>
                </a:ext>
              </a:extLst>
            </p:cNvPr>
            <p:cNvSpPr/>
            <p:nvPr/>
          </p:nvSpPr>
          <p:spPr>
            <a:xfrm rot="5400000">
              <a:off x="5668072" y="478125"/>
              <a:ext cx="233700" cy="218425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8;p30">
              <a:extLst>
                <a:ext uri="{FF2B5EF4-FFF2-40B4-BE49-F238E27FC236}">
                  <a16:creationId xmlns:a16="http://schemas.microsoft.com/office/drawing/2014/main" id="{9F762D64-09D8-4219-D09F-9C822AB88F84}"/>
                </a:ext>
              </a:extLst>
            </p:cNvPr>
            <p:cNvSpPr/>
            <p:nvPr/>
          </p:nvSpPr>
          <p:spPr>
            <a:xfrm rot="5400000">
              <a:off x="4957651" y="1245933"/>
              <a:ext cx="233700" cy="6486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2;p30">
              <a:extLst>
                <a:ext uri="{FF2B5EF4-FFF2-40B4-BE49-F238E27FC236}">
                  <a16:creationId xmlns:a16="http://schemas.microsoft.com/office/drawing/2014/main" id="{8E618082-FC2E-1E00-7E68-2586F7F73BD7}"/>
                </a:ext>
              </a:extLst>
            </p:cNvPr>
            <p:cNvSpPr txBox="1"/>
            <p:nvPr/>
          </p:nvSpPr>
          <p:spPr>
            <a:xfrm>
              <a:off x="6775441" y="1465214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12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3" name="Google Shape;282;p30">
              <a:extLst>
                <a:ext uri="{FF2B5EF4-FFF2-40B4-BE49-F238E27FC236}">
                  <a16:creationId xmlns:a16="http://schemas.microsoft.com/office/drawing/2014/main" id="{EA09B115-2E69-98CD-6D70-950EA1A66CD1}"/>
                </a:ext>
              </a:extLst>
            </p:cNvPr>
            <p:cNvSpPr txBox="1"/>
            <p:nvPr/>
          </p:nvSpPr>
          <p:spPr>
            <a:xfrm>
              <a:off x="5019010" y="1475400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24A97B7A-54C8-DB2A-59B5-3DE66DD97CB8}"/>
              </a:ext>
            </a:extLst>
          </p:cNvPr>
          <p:cNvGrpSpPr/>
          <p:nvPr/>
        </p:nvGrpSpPr>
        <p:grpSpPr>
          <a:xfrm>
            <a:off x="4692793" y="3443187"/>
            <a:ext cx="1692871" cy="283227"/>
            <a:chOff x="4692793" y="1453404"/>
            <a:chExt cx="1692871" cy="283227"/>
          </a:xfrm>
        </p:grpSpPr>
        <p:sp>
          <p:nvSpPr>
            <p:cNvPr id="129" name="Google Shape;288;p30">
              <a:extLst>
                <a:ext uri="{FF2B5EF4-FFF2-40B4-BE49-F238E27FC236}">
                  <a16:creationId xmlns:a16="http://schemas.microsoft.com/office/drawing/2014/main" id="{5A68E71C-B00A-F2B6-826A-31D0563E809A}"/>
                </a:ext>
              </a:extLst>
            </p:cNvPr>
            <p:cNvSpPr/>
            <p:nvPr/>
          </p:nvSpPr>
          <p:spPr>
            <a:xfrm rot="5400000">
              <a:off x="5422379" y="723818"/>
              <a:ext cx="233700" cy="16928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288;p30">
              <a:extLst>
                <a:ext uri="{FF2B5EF4-FFF2-40B4-BE49-F238E27FC236}">
                  <a16:creationId xmlns:a16="http://schemas.microsoft.com/office/drawing/2014/main" id="{32460801-9593-134A-4E8F-95DE1D8852C9}"/>
                </a:ext>
              </a:extLst>
            </p:cNvPr>
            <p:cNvSpPr/>
            <p:nvPr/>
          </p:nvSpPr>
          <p:spPr>
            <a:xfrm rot="5400000">
              <a:off x="5451072" y="752513"/>
              <a:ext cx="233700" cy="163548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2;p30">
              <a:extLst>
                <a:ext uri="{FF2B5EF4-FFF2-40B4-BE49-F238E27FC236}">
                  <a16:creationId xmlns:a16="http://schemas.microsoft.com/office/drawing/2014/main" id="{AC3C33F1-713E-BFF1-3B87-A0FD85C9BA82}"/>
                </a:ext>
              </a:extLst>
            </p:cNvPr>
            <p:cNvSpPr txBox="1"/>
            <p:nvPr/>
          </p:nvSpPr>
          <p:spPr>
            <a:xfrm>
              <a:off x="5980695" y="1466039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9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494B19DE-A2AA-42FE-0277-DBD849001CB5}"/>
              </a:ext>
            </a:extLst>
          </p:cNvPr>
          <p:cNvGrpSpPr/>
          <p:nvPr/>
        </p:nvGrpSpPr>
        <p:grpSpPr>
          <a:xfrm>
            <a:off x="4692793" y="3778637"/>
            <a:ext cx="706029" cy="292588"/>
            <a:chOff x="4692793" y="1453404"/>
            <a:chExt cx="706029" cy="292588"/>
          </a:xfrm>
        </p:grpSpPr>
        <p:sp>
          <p:nvSpPr>
            <p:cNvPr id="134" name="Google Shape;288;p30">
              <a:extLst>
                <a:ext uri="{FF2B5EF4-FFF2-40B4-BE49-F238E27FC236}">
                  <a16:creationId xmlns:a16="http://schemas.microsoft.com/office/drawing/2014/main" id="{BA239C74-F5AD-C1B8-1102-FD83A2E00553}"/>
                </a:ext>
              </a:extLst>
            </p:cNvPr>
            <p:cNvSpPr/>
            <p:nvPr/>
          </p:nvSpPr>
          <p:spPr>
            <a:xfrm rot="5400000">
              <a:off x="4928958" y="1217239"/>
              <a:ext cx="233700" cy="70602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288;p30">
              <a:extLst>
                <a:ext uri="{FF2B5EF4-FFF2-40B4-BE49-F238E27FC236}">
                  <a16:creationId xmlns:a16="http://schemas.microsoft.com/office/drawing/2014/main" id="{3CF4F1F2-B38D-BCC2-AA4C-AC2D51FFAEF8}"/>
                </a:ext>
              </a:extLst>
            </p:cNvPr>
            <p:cNvSpPr/>
            <p:nvPr/>
          </p:nvSpPr>
          <p:spPr>
            <a:xfrm rot="5400000">
              <a:off x="4957651" y="1245933"/>
              <a:ext cx="233700" cy="6486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2;p30">
              <a:extLst>
                <a:ext uri="{FF2B5EF4-FFF2-40B4-BE49-F238E27FC236}">
                  <a16:creationId xmlns:a16="http://schemas.microsoft.com/office/drawing/2014/main" id="{36316CA7-00A8-A886-FEFA-88FC06CE6EC5}"/>
                </a:ext>
              </a:extLst>
            </p:cNvPr>
            <p:cNvSpPr txBox="1"/>
            <p:nvPr/>
          </p:nvSpPr>
          <p:spPr>
            <a:xfrm>
              <a:off x="5019010" y="1475400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84CEC71B-33E6-9797-D5E4-4005B600FB05}"/>
              </a:ext>
            </a:extLst>
          </p:cNvPr>
          <p:cNvGrpSpPr/>
          <p:nvPr/>
        </p:nvGrpSpPr>
        <p:grpSpPr>
          <a:xfrm>
            <a:off x="4692793" y="4114900"/>
            <a:ext cx="635517" cy="292588"/>
            <a:chOff x="4692793" y="1453404"/>
            <a:chExt cx="635517" cy="292588"/>
          </a:xfrm>
        </p:grpSpPr>
        <p:sp>
          <p:nvSpPr>
            <p:cNvPr id="140" name="Google Shape;288;p30">
              <a:extLst>
                <a:ext uri="{FF2B5EF4-FFF2-40B4-BE49-F238E27FC236}">
                  <a16:creationId xmlns:a16="http://schemas.microsoft.com/office/drawing/2014/main" id="{BC862A03-BEA8-9EE5-B606-C0C6811CF9BE}"/>
                </a:ext>
              </a:extLst>
            </p:cNvPr>
            <p:cNvSpPr/>
            <p:nvPr/>
          </p:nvSpPr>
          <p:spPr>
            <a:xfrm rot="5400000">
              <a:off x="4893702" y="1252495"/>
              <a:ext cx="233700" cy="635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8;p30">
              <a:extLst>
                <a:ext uri="{FF2B5EF4-FFF2-40B4-BE49-F238E27FC236}">
                  <a16:creationId xmlns:a16="http://schemas.microsoft.com/office/drawing/2014/main" id="{F1AE3C61-7A91-B10A-A8DD-6E5A4C1CD170}"/>
                </a:ext>
              </a:extLst>
            </p:cNvPr>
            <p:cNvSpPr/>
            <p:nvPr/>
          </p:nvSpPr>
          <p:spPr>
            <a:xfrm rot="5400000">
              <a:off x="4922395" y="1281190"/>
              <a:ext cx="233700" cy="5781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2;p30">
              <a:extLst>
                <a:ext uri="{FF2B5EF4-FFF2-40B4-BE49-F238E27FC236}">
                  <a16:creationId xmlns:a16="http://schemas.microsoft.com/office/drawing/2014/main" id="{61149550-6AF2-7F85-7677-FF992C9ABE41}"/>
                </a:ext>
              </a:extLst>
            </p:cNvPr>
            <p:cNvSpPr txBox="1"/>
            <p:nvPr/>
          </p:nvSpPr>
          <p:spPr>
            <a:xfrm>
              <a:off x="4942810" y="1475400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165FA17B-B283-BA28-BF41-DDF865EEEBBF}"/>
              </a:ext>
            </a:extLst>
          </p:cNvPr>
          <p:cNvGrpSpPr/>
          <p:nvPr/>
        </p:nvGrpSpPr>
        <p:grpSpPr>
          <a:xfrm>
            <a:off x="4599910" y="4432348"/>
            <a:ext cx="419100" cy="292588"/>
            <a:chOff x="4599910" y="1453404"/>
            <a:chExt cx="419100" cy="292588"/>
          </a:xfrm>
        </p:grpSpPr>
        <p:sp>
          <p:nvSpPr>
            <p:cNvPr id="145" name="Google Shape;288;p30">
              <a:extLst>
                <a:ext uri="{FF2B5EF4-FFF2-40B4-BE49-F238E27FC236}">
                  <a16:creationId xmlns:a16="http://schemas.microsoft.com/office/drawing/2014/main" id="{67F2F2B5-1DA0-8272-88ED-B0DB2DDF6D8F}"/>
                </a:ext>
              </a:extLst>
            </p:cNvPr>
            <p:cNvSpPr/>
            <p:nvPr/>
          </p:nvSpPr>
          <p:spPr>
            <a:xfrm rot="5400000">
              <a:off x="4739052" y="1407145"/>
              <a:ext cx="233700" cy="3262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8;p30">
              <a:extLst>
                <a:ext uri="{FF2B5EF4-FFF2-40B4-BE49-F238E27FC236}">
                  <a16:creationId xmlns:a16="http://schemas.microsoft.com/office/drawing/2014/main" id="{5824E13F-12E2-9844-22E2-E2953F27DF88}"/>
                </a:ext>
              </a:extLst>
            </p:cNvPr>
            <p:cNvSpPr/>
            <p:nvPr/>
          </p:nvSpPr>
          <p:spPr>
            <a:xfrm rot="5400000">
              <a:off x="4767745" y="1435840"/>
              <a:ext cx="233700" cy="2688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2;p30">
              <a:extLst>
                <a:ext uri="{FF2B5EF4-FFF2-40B4-BE49-F238E27FC236}">
                  <a16:creationId xmlns:a16="http://schemas.microsoft.com/office/drawing/2014/main" id="{BB2BE013-6D85-4EAB-1749-F28D26444A2B}"/>
                </a:ext>
              </a:extLst>
            </p:cNvPr>
            <p:cNvSpPr txBox="1"/>
            <p:nvPr/>
          </p:nvSpPr>
          <p:spPr>
            <a:xfrm>
              <a:off x="4599910" y="1475400"/>
              <a:ext cx="309300" cy="270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tx2">
                      <a:lumMod val="10000"/>
                    </a:schemeClr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1100" b="1" dirty="0">
                <a:solidFill>
                  <a:schemeClr val="tx2">
                    <a:lumMod val="10000"/>
                  </a:schemeClr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573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CONCEPTION &amp; DEPLOIEMENT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Management des risque – C 1.6/C 1.8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Etude de rentabilité – C 1.2/C1.5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Planning &amp; jalons – C 1.9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Animation &amp; organisation–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0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Etude de rentabilité – C 1.2/C1.5</a:t>
            </a:r>
          </a:p>
        </p:txBody>
      </p:sp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A435E234-D94D-E5A0-64EC-C109BF32E2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cxnSp>
        <p:nvCxnSpPr>
          <p:cNvPr id="3" name="Google Shape;223;p28">
            <a:extLst>
              <a:ext uri="{FF2B5EF4-FFF2-40B4-BE49-F238E27FC236}">
                <a16:creationId xmlns:a16="http://schemas.microsoft.com/office/drawing/2014/main" id="{D419D7FC-2A99-D706-FCB9-3F81D0CB66A4}"/>
              </a:ext>
            </a:extLst>
          </p:cNvPr>
          <p:cNvCxnSpPr>
            <a:cxnSpLocks/>
          </p:cNvCxnSpPr>
          <p:nvPr/>
        </p:nvCxnSpPr>
        <p:spPr>
          <a:xfrm flipV="1">
            <a:off x="1705028" y="990752"/>
            <a:ext cx="0" cy="1176252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" name="Google Shape;226;p28">
            <a:extLst>
              <a:ext uri="{FF2B5EF4-FFF2-40B4-BE49-F238E27FC236}">
                <a16:creationId xmlns:a16="http://schemas.microsoft.com/office/drawing/2014/main" id="{21079CCD-5438-CE28-827B-A920B2C11AF8}"/>
              </a:ext>
            </a:extLst>
          </p:cNvPr>
          <p:cNvSpPr txBox="1"/>
          <p:nvPr/>
        </p:nvSpPr>
        <p:spPr>
          <a:xfrm>
            <a:off x="1740827" y="816507"/>
            <a:ext cx="4038783" cy="151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Les critéres : </a:t>
            </a: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Cout €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Experience aquise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Difficulté de realisation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Difficulté d’organisation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Confidenbtialité des données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" dirty="0">
              <a:solidFill>
                <a:srgbClr val="F3F3F3"/>
              </a:solidFill>
              <a:latin typeface="Quicksand"/>
              <a:sym typeface="Quicksand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" name="Google Shape;223;p28">
            <a:extLst>
              <a:ext uri="{FF2B5EF4-FFF2-40B4-BE49-F238E27FC236}">
                <a16:creationId xmlns:a16="http://schemas.microsoft.com/office/drawing/2014/main" id="{6B52FD37-3684-ED48-D750-A5212A27E419}"/>
              </a:ext>
            </a:extLst>
          </p:cNvPr>
          <p:cNvCxnSpPr>
            <a:cxnSpLocks/>
          </p:cNvCxnSpPr>
          <p:nvPr/>
        </p:nvCxnSpPr>
        <p:spPr>
          <a:xfrm flipV="1">
            <a:off x="5581703" y="990752"/>
            <a:ext cx="0" cy="1176252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8" name="Google Shape;226;p28">
            <a:extLst>
              <a:ext uri="{FF2B5EF4-FFF2-40B4-BE49-F238E27FC236}">
                <a16:creationId xmlns:a16="http://schemas.microsoft.com/office/drawing/2014/main" id="{CE8E9756-A001-597A-CBAF-BE47633DF15A}"/>
              </a:ext>
            </a:extLst>
          </p:cNvPr>
          <p:cNvSpPr txBox="1"/>
          <p:nvPr/>
        </p:nvSpPr>
        <p:spPr>
          <a:xfrm>
            <a:off x="5617502" y="816507"/>
            <a:ext cx="4038783" cy="151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Les sénario :</a:t>
            </a: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Sous-traitance intégral : 54 k€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Sous-traitance sans IA : 43 k€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Aucune sous-traitance : 0€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9" name="Google Shape;169;p24">
            <a:extLst>
              <a:ext uri="{FF2B5EF4-FFF2-40B4-BE49-F238E27FC236}">
                <a16:creationId xmlns:a16="http://schemas.microsoft.com/office/drawing/2014/main" id="{6DB4C24D-C5AC-B80F-FDD6-08CCF4374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561711"/>
              </p:ext>
            </p:extLst>
          </p:nvPr>
        </p:nvGraphicFramePr>
        <p:xfrm>
          <a:off x="1257300" y="2328929"/>
          <a:ext cx="7400924" cy="263645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50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0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0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8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3F3F3"/>
                          </a:solidFill>
                          <a:latin typeface="Quicksand"/>
                          <a:sym typeface="Quicksand"/>
                        </a:rPr>
                        <a:t>Sous-traitance intégral 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3F3F3"/>
                          </a:solidFill>
                          <a:latin typeface="Quicksand"/>
                          <a:sym typeface="Quicksand"/>
                        </a:rPr>
                        <a:t>Sous-traitance sans IA 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3F3F3"/>
                          </a:solidFill>
                          <a:latin typeface="Quicksand"/>
                          <a:sym typeface="Quicksand"/>
                        </a:rPr>
                        <a:t>Aucune sous-traitance 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100" b="1" dirty="0">
                          <a:solidFill>
                            <a:sysClr val="windowText" lastClr="000000"/>
                          </a:solidFill>
                          <a:latin typeface="Quicksand"/>
                          <a:sym typeface="Quicksand"/>
                        </a:rPr>
                        <a:t>Cout € 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++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100" b="1" dirty="0">
                          <a:solidFill>
                            <a:sysClr val="windowText" lastClr="000000"/>
                          </a:solidFill>
                          <a:latin typeface="Quicksand"/>
                          <a:sym typeface="Quicksand"/>
                        </a:rPr>
                        <a:t>Experience aquise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++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8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 dirty="0">
                          <a:solidFill>
                            <a:sysClr val="windowText" lastClr="000000"/>
                          </a:solidFill>
                          <a:latin typeface="Quicksand"/>
                          <a:sym typeface="Quicksand"/>
                        </a:rPr>
                        <a:t>Difficulté de realisation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ysClr val="windowText" lastClr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++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553488"/>
                  </a:ext>
                </a:extLst>
              </a:tr>
              <a:tr h="33788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 dirty="0">
                          <a:solidFill>
                            <a:sysClr val="windowText" lastClr="000000"/>
                          </a:solidFill>
                          <a:latin typeface="Quicksand"/>
                          <a:sym typeface="Quicksand"/>
                        </a:rPr>
                        <a:t>Difficulté d’organisation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ysClr val="windowText" lastClr="000000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37856"/>
                  </a:ext>
                </a:extLst>
              </a:tr>
              <a:tr h="33788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100" b="1" dirty="0">
                          <a:solidFill>
                            <a:sysClr val="windowText" lastClr="000000"/>
                          </a:solidFill>
                          <a:latin typeface="Quicksand"/>
                          <a:sym typeface="Quicksand"/>
                        </a:rPr>
                        <a:t>Confidenbtialité des données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++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79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100" b="1" dirty="0">
                          <a:solidFill>
                            <a:sysClr val="windowText" lastClr="000000"/>
                          </a:solidFill>
                          <a:latin typeface="Quicksand"/>
                          <a:sym typeface="Quicksand"/>
                        </a:rPr>
                        <a:t>Synthése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++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00B05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09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92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Etude de rentabilité – C 1.2/C1.5</a:t>
            </a:r>
          </a:p>
        </p:txBody>
      </p:sp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A435E234-D94D-E5A0-64EC-C109BF32E2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cxnSp>
        <p:nvCxnSpPr>
          <p:cNvPr id="3" name="Google Shape;223;p28">
            <a:extLst>
              <a:ext uri="{FF2B5EF4-FFF2-40B4-BE49-F238E27FC236}">
                <a16:creationId xmlns:a16="http://schemas.microsoft.com/office/drawing/2014/main" id="{D419D7FC-2A99-D706-FCB9-3F81D0CB66A4}"/>
              </a:ext>
            </a:extLst>
          </p:cNvPr>
          <p:cNvCxnSpPr>
            <a:cxnSpLocks/>
          </p:cNvCxnSpPr>
          <p:nvPr/>
        </p:nvCxnSpPr>
        <p:spPr>
          <a:xfrm flipV="1">
            <a:off x="1299858" y="1202355"/>
            <a:ext cx="0" cy="62644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4" name="Google Shape;226;p28">
            <a:extLst>
              <a:ext uri="{FF2B5EF4-FFF2-40B4-BE49-F238E27FC236}">
                <a16:creationId xmlns:a16="http://schemas.microsoft.com/office/drawing/2014/main" id="{21079CCD-5438-CE28-827B-A920B2C11AF8}"/>
              </a:ext>
            </a:extLst>
          </p:cNvPr>
          <p:cNvSpPr txBox="1"/>
          <p:nvPr/>
        </p:nvSpPr>
        <p:spPr>
          <a:xfrm>
            <a:off x="1335657" y="1028110"/>
            <a:ext cx="4038783" cy="87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Les cout du projet : </a:t>
            </a: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Aucune sous-traitance : 0€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" name="Google Shape;223;p28">
            <a:extLst>
              <a:ext uri="{FF2B5EF4-FFF2-40B4-BE49-F238E27FC236}">
                <a16:creationId xmlns:a16="http://schemas.microsoft.com/office/drawing/2014/main" id="{6B52FD37-3684-ED48-D750-A5212A27E419}"/>
              </a:ext>
            </a:extLst>
          </p:cNvPr>
          <p:cNvCxnSpPr>
            <a:cxnSpLocks/>
          </p:cNvCxnSpPr>
          <p:nvPr/>
        </p:nvCxnSpPr>
        <p:spPr>
          <a:xfrm flipV="1">
            <a:off x="1299858" y="1983294"/>
            <a:ext cx="0" cy="1176252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8" name="Google Shape;226;p28">
            <a:extLst>
              <a:ext uri="{FF2B5EF4-FFF2-40B4-BE49-F238E27FC236}">
                <a16:creationId xmlns:a16="http://schemas.microsoft.com/office/drawing/2014/main" id="{CE8E9756-A001-597A-CBAF-BE47633DF15A}"/>
              </a:ext>
            </a:extLst>
          </p:cNvPr>
          <p:cNvSpPr txBox="1"/>
          <p:nvPr/>
        </p:nvSpPr>
        <p:spPr>
          <a:xfrm>
            <a:off x="1335657" y="3474683"/>
            <a:ext cx="4038783" cy="151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Autre gain :</a:t>
            </a: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Reduction du stress des Team leader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Tracabilité des planning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Amélioration des l’efficacité des operateur (plus adapté au poste)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Amélioration de la qualité général de la production</a:t>
            </a:r>
          </a:p>
        </p:txBody>
      </p:sp>
      <p:sp>
        <p:nvSpPr>
          <p:cNvPr id="7" name="Google Shape;226;p28">
            <a:extLst>
              <a:ext uri="{FF2B5EF4-FFF2-40B4-BE49-F238E27FC236}">
                <a16:creationId xmlns:a16="http://schemas.microsoft.com/office/drawing/2014/main" id="{5FBFB4C2-72EA-85F4-71E2-EBD3E9AD7BBE}"/>
              </a:ext>
            </a:extLst>
          </p:cNvPr>
          <p:cNvSpPr txBox="1"/>
          <p:nvPr/>
        </p:nvSpPr>
        <p:spPr>
          <a:xfrm>
            <a:off x="1335657" y="1924161"/>
            <a:ext cx="4038783" cy="151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Gains potentiel : </a:t>
            </a: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2h par semaines par Team leader (7 TL)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Soit 2h x 7TL x 52 semaine </a:t>
            </a:r>
          </a:p>
          <a:p>
            <a:pPr lvl="1" algn="just"/>
            <a:r>
              <a:rPr lang="en" sz="1600" b="1" dirty="0">
                <a:solidFill>
                  <a:srgbClr val="00B050"/>
                </a:solidFill>
                <a:latin typeface="Quicksand"/>
                <a:sym typeface="Quicksand"/>
              </a:rPr>
              <a:t> 728 h de travail ~0,5 ETP</a:t>
            </a: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728 x 50€ (h/brut employeur) </a:t>
            </a:r>
          </a:p>
          <a:p>
            <a:pPr lvl="1" algn="just"/>
            <a:r>
              <a:rPr lang="en" sz="1600" b="1" dirty="0">
                <a:solidFill>
                  <a:srgbClr val="00B050"/>
                </a:solidFill>
                <a:latin typeface="Quicksand"/>
                <a:sym typeface="Quicksand"/>
              </a:rPr>
              <a:t>36k€ de gain potentiel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" name="Google Shape;223;p28">
            <a:extLst>
              <a:ext uri="{FF2B5EF4-FFF2-40B4-BE49-F238E27FC236}">
                <a16:creationId xmlns:a16="http://schemas.microsoft.com/office/drawing/2014/main" id="{DB2675EB-6BA0-9944-3A56-F64D043B810D}"/>
              </a:ext>
            </a:extLst>
          </p:cNvPr>
          <p:cNvCxnSpPr>
            <a:cxnSpLocks/>
          </p:cNvCxnSpPr>
          <p:nvPr/>
        </p:nvCxnSpPr>
        <p:spPr>
          <a:xfrm flipV="1">
            <a:off x="1299858" y="3657329"/>
            <a:ext cx="0" cy="1176252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" name="Google Shape;223;p28">
            <a:extLst>
              <a:ext uri="{FF2B5EF4-FFF2-40B4-BE49-F238E27FC236}">
                <a16:creationId xmlns:a16="http://schemas.microsoft.com/office/drawing/2014/main" id="{EE80CC18-F96C-6322-7B3C-A9637FD769C9}"/>
              </a:ext>
            </a:extLst>
          </p:cNvPr>
          <p:cNvCxnSpPr>
            <a:cxnSpLocks/>
          </p:cNvCxnSpPr>
          <p:nvPr/>
        </p:nvCxnSpPr>
        <p:spPr>
          <a:xfrm flipV="1">
            <a:off x="5788951" y="1205551"/>
            <a:ext cx="0" cy="956624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" name="Google Shape;226;p28">
            <a:extLst>
              <a:ext uri="{FF2B5EF4-FFF2-40B4-BE49-F238E27FC236}">
                <a16:creationId xmlns:a16="http://schemas.microsoft.com/office/drawing/2014/main" id="{1DAADF29-F689-6A71-A042-2530560B332C}"/>
              </a:ext>
            </a:extLst>
          </p:cNvPr>
          <p:cNvSpPr txBox="1"/>
          <p:nvPr/>
        </p:nvSpPr>
        <p:spPr>
          <a:xfrm>
            <a:off x="5824750" y="1031306"/>
            <a:ext cx="4038783" cy="87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5515D"/>
                </a:solidFill>
                <a:latin typeface="Quicksand"/>
                <a:ea typeface="Quicksand"/>
                <a:cs typeface="Quicksand"/>
                <a:sym typeface="Quicksand"/>
              </a:rPr>
              <a:t>Si sous-traitance (intégral) :</a:t>
            </a: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Cout : 54k€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3F3F3"/>
                </a:solidFill>
                <a:latin typeface="Quicksand"/>
                <a:sym typeface="Quicksand"/>
              </a:rPr>
              <a:t>Gain : 36k€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1800" b="1" dirty="0">
                <a:solidFill>
                  <a:srgbClr val="FFC000"/>
                </a:solidFill>
                <a:latin typeface="Quicksand"/>
                <a:sym typeface="Quicksand"/>
              </a:rPr>
              <a:t>ROI : 1,5 ans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07135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CONCEPTION &amp; DEPLOIEMENT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Management des risque – C 1.6/C 1.8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Etude de rentabilité – C 1.2/C1.5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Planning &amp; jalons – C 1.9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Animation &amp; organisation–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72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CONCEPTION &amp; DEPLOIEMENT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Management des risque – C 1.6/C 1.8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Etude de rentabilité – C 1.2/C1.5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Planning &amp; jalons – C 1.9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Animation &amp; organisation– C 1.4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799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. . .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THIS IS A SLIDE TITLE</a:t>
            </a:r>
            <a:endParaRPr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Here you have:</a:t>
            </a:r>
            <a:endParaRPr sz="24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/>
              <a:t>A list of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/>
              <a:t>And some text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" sz="2400" dirty="0"/>
              <a:t>But remember not to overload your slides with content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Your audience will listen to you or read the content, but won’t do both. </a:t>
            </a:r>
            <a:endParaRPr sz="24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2002275" y="1259888"/>
            <a:ext cx="667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Hello!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2266988"/>
            <a:ext cx="6671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</a:rPr>
              <a:t>I AM JAYDEN SMITH</a:t>
            </a:r>
            <a:endParaRPr sz="3600" b="1">
              <a:solidFill>
                <a:schemeClr val="lt2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2002275" y="2847769"/>
            <a:ext cx="66714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I am here because I love to give presentations. </a:t>
            </a:r>
            <a:endParaRPr sz="2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You can find me at @username</a:t>
            </a:r>
            <a:endParaRPr sz="2200">
              <a:solidFill>
                <a:schemeClr val="lt2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t="4580" b="28753"/>
          <a:stretch/>
        </p:blipFill>
        <p:spPr>
          <a:xfrm>
            <a:off x="386846" y="2014800"/>
            <a:ext cx="1113900" cy="11139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INSTRUCTIONS FOR USE</a:t>
            </a:r>
            <a:endParaRPr sz="2400"/>
          </a:p>
        </p:txBody>
      </p:sp>
      <p:sp>
        <p:nvSpPr>
          <p:cNvPr id="77" name="Google Shape;77;p13"/>
          <p:cNvSpPr txBox="1"/>
          <p:nvPr/>
        </p:nvSpPr>
        <p:spPr>
          <a:xfrm>
            <a:off x="1165475" y="1249820"/>
            <a:ext cx="34518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EDIT IN GOOGLE SLIDES</a:t>
            </a:r>
            <a:endParaRPr sz="12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Click on the button under the presentation preview that says "Use as Google Slides Theme".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You will get a copy of this document on your Google Drive and will be able to edit, add or delete slides.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You have to be signed in to your Google account.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5084225" y="1249820"/>
            <a:ext cx="36024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EDIT IN POWERPOINT®</a:t>
            </a:r>
            <a:endParaRPr sz="1200" dirty="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Click on the button under the presentation preview that says "Download as PowerPoint template". You will get a .pptx file that you can edit in PowerPoint.</a:t>
            </a: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Remember to download and install the fonts used in this presentation (you’ll find the links to the font files needed in the </a:t>
            </a:r>
            <a:r>
              <a:rPr lang="en" sz="1200" u="sng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2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1165475" y="3672394"/>
            <a:ext cx="7521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 You can keep the Credits slide or mention SlidesCarnival and other resources used in a slide footer.</a:t>
            </a: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Synthèse de la problématique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213935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234;p29">
            <a:extLst>
              <a:ext uri="{FF2B5EF4-FFF2-40B4-BE49-F238E27FC236}">
                <a16:creationId xmlns:a16="http://schemas.microsoft.com/office/drawing/2014/main" id="{F4FF703B-B097-4C10-D492-45AB767E71EF}"/>
              </a:ext>
            </a:extLst>
          </p:cNvPr>
          <p:cNvSpPr txBox="1">
            <a:spLocks/>
          </p:cNvSpPr>
          <p:nvPr/>
        </p:nvSpPr>
        <p:spPr>
          <a:xfrm>
            <a:off x="1165475" y="2182631"/>
            <a:ext cx="2243137" cy="256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fr-FR" b="1" dirty="0">
                <a:solidFill>
                  <a:srgbClr val="39C0BA"/>
                </a:solidFill>
              </a:rPr>
              <a:t>Contexte</a:t>
            </a:r>
          </a:p>
          <a:p>
            <a:pPr marL="0" indent="0" algn="just">
              <a:spcBef>
                <a:spcPts val="600"/>
              </a:spcBef>
            </a:pPr>
            <a:r>
              <a:rPr lang="fr-FR" sz="1200" dirty="0"/>
              <a:t>Twitter est un réseau social virtuel où les gens partagent leurs </a:t>
            </a:r>
            <a:r>
              <a:rPr lang="fr-FR" sz="1200" dirty="0">
                <a:solidFill>
                  <a:srgbClr val="39C0BA"/>
                </a:solidFill>
              </a:rPr>
              <a:t>publications court (144)</a:t>
            </a:r>
            <a:r>
              <a:rPr lang="fr-FR" sz="1200" dirty="0"/>
              <a:t>. Nous allons considérer Twitter comme une </a:t>
            </a:r>
            <a:r>
              <a:rPr lang="fr-FR" sz="1200" dirty="0">
                <a:solidFill>
                  <a:srgbClr val="39C0BA"/>
                </a:solidFill>
              </a:rPr>
              <a:t>source de données continue</a:t>
            </a:r>
            <a:r>
              <a:rPr lang="fr-FR" sz="1200" dirty="0"/>
              <a:t>, de la quel il serait possible </a:t>
            </a:r>
            <a:r>
              <a:rPr lang="fr-FR" sz="1200" dirty="0">
                <a:solidFill>
                  <a:srgbClr val="39C0BA"/>
                </a:solidFill>
              </a:rPr>
              <a:t>d’extraire le sentiment </a:t>
            </a:r>
            <a:r>
              <a:rPr lang="fr-FR" sz="1200" dirty="0"/>
              <a:t>des utilisateur via leur tweet.</a:t>
            </a:r>
          </a:p>
        </p:txBody>
      </p:sp>
      <p:grpSp>
        <p:nvGrpSpPr>
          <p:cNvPr id="5" name="Google Shape;695;p47">
            <a:extLst>
              <a:ext uri="{FF2B5EF4-FFF2-40B4-BE49-F238E27FC236}">
                <a16:creationId xmlns:a16="http://schemas.microsoft.com/office/drawing/2014/main" id="{5E77564F-C245-7112-8393-60B6849DE3F6}"/>
              </a:ext>
            </a:extLst>
          </p:cNvPr>
          <p:cNvGrpSpPr/>
          <p:nvPr/>
        </p:nvGrpSpPr>
        <p:grpSpPr>
          <a:xfrm>
            <a:off x="1266500" y="2033191"/>
            <a:ext cx="349060" cy="298882"/>
            <a:chOff x="1934025" y="1001650"/>
            <a:chExt cx="415300" cy="355600"/>
          </a:xfrm>
        </p:grpSpPr>
        <p:sp>
          <p:nvSpPr>
            <p:cNvPr id="9" name="Google Shape;696;p47">
              <a:extLst>
                <a:ext uri="{FF2B5EF4-FFF2-40B4-BE49-F238E27FC236}">
                  <a16:creationId xmlns:a16="http://schemas.microsoft.com/office/drawing/2014/main" id="{EA268EBE-FD05-2440-2174-860611C99964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7;p47">
              <a:extLst>
                <a:ext uri="{FF2B5EF4-FFF2-40B4-BE49-F238E27FC236}">
                  <a16:creationId xmlns:a16="http://schemas.microsoft.com/office/drawing/2014/main" id="{E7653482-3EE3-2995-124B-B3B116489542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8;p47">
              <a:extLst>
                <a:ext uri="{FF2B5EF4-FFF2-40B4-BE49-F238E27FC236}">
                  <a16:creationId xmlns:a16="http://schemas.microsoft.com/office/drawing/2014/main" id="{DA1D52CE-7C11-4746-E502-DD2256C09D43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9;p47">
              <a:extLst>
                <a:ext uri="{FF2B5EF4-FFF2-40B4-BE49-F238E27FC236}">
                  <a16:creationId xmlns:a16="http://schemas.microsoft.com/office/drawing/2014/main" id="{8B986260-D967-44BB-7107-6659B440F84C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34;p29">
            <a:extLst>
              <a:ext uri="{FF2B5EF4-FFF2-40B4-BE49-F238E27FC236}">
                <a16:creationId xmlns:a16="http://schemas.microsoft.com/office/drawing/2014/main" id="{6F92DCD6-5FEA-BAE3-9F01-DE9DC12F13C7}"/>
              </a:ext>
            </a:extLst>
          </p:cNvPr>
          <p:cNvSpPr txBox="1">
            <a:spLocks/>
          </p:cNvSpPr>
          <p:nvPr/>
        </p:nvSpPr>
        <p:spPr>
          <a:xfrm>
            <a:off x="3751510" y="2182631"/>
            <a:ext cx="2596897" cy="269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>
                <a:solidFill>
                  <a:srgbClr val="39C0BA"/>
                </a:solidFill>
              </a:rPr>
              <a:t>Périmètre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Application Fonctionnel </a:t>
            </a:r>
            <a:r>
              <a:rPr lang="fr-FR" sz="1050" b="1" dirty="0"/>
              <a:t>(POC)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Base de donnée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Interface Web/Mobile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Formation a la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Formation utilisateurs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Documents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100" dirty="0"/>
              <a:t>Documents utilisation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sp>
        <p:nvSpPr>
          <p:cNvPr id="15" name="Google Shape;680;p47">
            <a:extLst>
              <a:ext uri="{FF2B5EF4-FFF2-40B4-BE49-F238E27FC236}">
                <a16:creationId xmlns:a16="http://schemas.microsoft.com/office/drawing/2014/main" id="{7BFAA967-D0C7-92BB-723A-FD7827D1AA80}"/>
              </a:ext>
            </a:extLst>
          </p:cNvPr>
          <p:cNvSpPr/>
          <p:nvPr/>
        </p:nvSpPr>
        <p:spPr>
          <a:xfrm>
            <a:off x="3766107" y="2015792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34;p29">
            <a:extLst>
              <a:ext uri="{FF2B5EF4-FFF2-40B4-BE49-F238E27FC236}">
                <a16:creationId xmlns:a16="http://schemas.microsoft.com/office/drawing/2014/main" id="{E52672F3-8853-5C29-110E-FE7C40BD8E1A}"/>
              </a:ext>
            </a:extLst>
          </p:cNvPr>
          <p:cNvSpPr txBox="1">
            <a:spLocks/>
          </p:cNvSpPr>
          <p:nvPr/>
        </p:nvSpPr>
        <p:spPr>
          <a:xfrm>
            <a:off x="6579051" y="2182631"/>
            <a:ext cx="2596897" cy="269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◦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▫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fr-FR" b="1" dirty="0">
                <a:solidFill>
                  <a:srgbClr val="39C0BA"/>
                </a:solidFill>
              </a:rPr>
              <a:t>Partie prenante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Responsable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Team 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Operateur</a:t>
            </a:r>
            <a:endParaRPr lang="fr-FR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grpSp>
        <p:nvGrpSpPr>
          <p:cNvPr id="17" name="Google Shape;788;p47">
            <a:extLst>
              <a:ext uri="{FF2B5EF4-FFF2-40B4-BE49-F238E27FC236}">
                <a16:creationId xmlns:a16="http://schemas.microsoft.com/office/drawing/2014/main" id="{EEED7336-A5D7-A261-E718-1D0B1006B811}"/>
              </a:ext>
            </a:extLst>
          </p:cNvPr>
          <p:cNvGrpSpPr/>
          <p:nvPr/>
        </p:nvGrpSpPr>
        <p:grpSpPr>
          <a:xfrm>
            <a:off x="6665102" y="2033191"/>
            <a:ext cx="140237" cy="318339"/>
            <a:chOff x="4747025" y="2332025"/>
            <a:chExt cx="166850" cy="378750"/>
          </a:xfrm>
        </p:grpSpPr>
        <p:sp>
          <p:nvSpPr>
            <p:cNvPr id="18" name="Google Shape;789;p47">
              <a:extLst>
                <a:ext uri="{FF2B5EF4-FFF2-40B4-BE49-F238E27FC236}">
                  <a16:creationId xmlns:a16="http://schemas.microsoft.com/office/drawing/2014/main" id="{B3A6716A-2475-CFA3-0832-8DFC2AAFB222}"/>
                </a:ext>
              </a:extLst>
            </p:cNvPr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0;p47">
              <a:extLst>
                <a:ext uri="{FF2B5EF4-FFF2-40B4-BE49-F238E27FC236}">
                  <a16:creationId xmlns:a16="http://schemas.microsoft.com/office/drawing/2014/main" id="{06335637-9E9A-1459-241A-D4C4A2F3C6A8}"/>
                </a:ext>
              </a:extLst>
            </p:cNvPr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34;p29">
            <a:extLst>
              <a:ext uri="{FF2B5EF4-FFF2-40B4-BE49-F238E27FC236}">
                <a16:creationId xmlns:a16="http://schemas.microsoft.com/office/drawing/2014/main" id="{1B075575-1269-E029-15F9-0FF18D97E42E}"/>
              </a:ext>
            </a:extLst>
          </p:cNvPr>
          <p:cNvSpPr txBox="1">
            <a:spLocks/>
          </p:cNvSpPr>
          <p:nvPr/>
        </p:nvSpPr>
        <p:spPr>
          <a:xfrm>
            <a:off x="1508373" y="888229"/>
            <a:ext cx="6685207" cy="740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fr-FR" b="0" i="0" dirty="0">
                <a:effectLst/>
                <a:latin typeface="Arial" panose="020B0604020202020204" pitchFamily="34" charset="0"/>
              </a:rPr>
              <a:t>Analyse de sentiments de tweets dans le contexte de champion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league</a:t>
            </a:r>
            <a:r>
              <a:rPr lang="fr-FR" b="0" i="0" dirty="0">
                <a:effectLst/>
                <a:latin typeface="Arial" panose="020B0604020202020204" pitchFamily="34" charset="0"/>
              </a:rPr>
              <a:t> (Real Madrid).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774776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1633225" y="1493520"/>
            <a:ext cx="6700500" cy="1488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Quotations are commonly printed as a means of inspiration and to invoke philosophical thoughts from the reader.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Bring the attention of your audience over a key concept using icons or illustrations</a:t>
            </a:r>
            <a:endParaRPr sz="240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8637" y="1051800"/>
            <a:ext cx="3842700" cy="38424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C0BA"/>
                </a:solidFill>
              </a:rPr>
              <a:t>A PICTURE IS WORTH A THOUSAND WORDS</a:t>
            </a:r>
            <a:endParaRPr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380725" y="2072400"/>
            <a:ext cx="506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 complex idea can be conveyed with just a single still image, namely making it possible to absorb large amounts of data quickly.</a:t>
            </a:r>
            <a:endParaRPr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body" idx="4294967295"/>
          </p:nvPr>
        </p:nvSpPr>
        <p:spPr>
          <a:xfrm>
            <a:off x="1171500" y="2170913"/>
            <a:ext cx="2653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WANT BIG IMPACT?</a:t>
            </a: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2"/>
                </a:solidFill>
              </a:rPr>
              <a:t>Use big image.</a:t>
            </a:r>
            <a:endParaRPr sz="1800" b="1">
              <a:solidFill>
                <a:schemeClr val="lt2"/>
              </a:solidFill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E3037"/>
                </a:solidFill>
              </a:rPr>
              <a:t>45</a:t>
            </a:fld>
            <a:endParaRPr>
              <a:solidFill>
                <a:srgbClr val="2E3037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7357682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USINE &amp; ROUTINE DE CREATION DE PLANNING– C 1.1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6C0B31E-DDEE-DC65-A71E-56E09B2C01E7}"/>
              </a:ext>
            </a:extLst>
          </p:cNvPr>
          <p:cNvSpPr/>
          <p:nvPr/>
        </p:nvSpPr>
        <p:spPr>
          <a:xfrm>
            <a:off x="1268276" y="1758479"/>
            <a:ext cx="2880000" cy="720000"/>
          </a:xfrm>
          <a:prstGeom prst="round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fr-FR">
              <a:solidFill>
                <a:schemeClr val="accent1"/>
              </a:solidFill>
              <a:latin typeface="Quicksand"/>
            </a:endParaRPr>
          </a:p>
        </p:txBody>
      </p:sp>
      <p:sp>
        <p:nvSpPr>
          <p:cNvPr id="3" name="Google Shape;137;p20">
            <a:extLst>
              <a:ext uri="{FF2B5EF4-FFF2-40B4-BE49-F238E27FC236}">
                <a16:creationId xmlns:a16="http://schemas.microsoft.com/office/drawing/2014/main" id="{3801032E-0F41-F9CF-6031-DF6862BE0569}"/>
              </a:ext>
            </a:extLst>
          </p:cNvPr>
          <p:cNvSpPr txBox="1">
            <a:spLocks/>
          </p:cNvSpPr>
          <p:nvPr/>
        </p:nvSpPr>
        <p:spPr>
          <a:xfrm>
            <a:off x="1161144" y="779683"/>
            <a:ext cx="2403600" cy="514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bg1">
                    <a:lumMod val="95000"/>
                  </a:schemeClr>
                </a:solidFill>
              </a:rPr>
              <a:t>Organisation usine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21F2F7A-808B-849F-67AD-F7FDFE40D3C2}"/>
              </a:ext>
            </a:extLst>
          </p:cNvPr>
          <p:cNvSpPr/>
          <p:nvPr/>
        </p:nvSpPr>
        <p:spPr>
          <a:xfrm>
            <a:off x="1268276" y="2936660"/>
            <a:ext cx="2880000" cy="720000"/>
          </a:xfrm>
          <a:prstGeom prst="roundRect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fr-FR">
              <a:solidFill>
                <a:schemeClr val="accent3"/>
              </a:solidFill>
              <a:latin typeface="Quicksand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2BECA80-1237-60FF-95CD-C3607EA2EEA6}"/>
              </a:ext>
            </a:extLst>
          </p:cNvPr>
          <p:cNvSpPr/>
          <p:nvPr/>
        </p:nvSpPr>
        <p:spPr>
          <a:xfrm>
            <a:off x="1268276" y="4110458"/>
            <a:ext cx="2880000" cy="720000"/>
          </a:xfrm>
          <a:prstGeom prst="roundRect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fr-FR">
              <a:solidFill>
                <a:srgbClr val="6D9EEB"/>
              </a:solidFill>
              <a:latin typeface="Quicksand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58A6047-CECA-783D-95D0-8F321D671C1A}"/>
              </a:ext>
            </a:extLst>
          </p:cNvPr>
          <p:cNvSpPr txBox="1"/>
          <p:nvPr/>
        </p:nvSpPr>
        <p:spPr>
          <a:xfrm rot="16200000">
            <a:off x="634701" y="3180460"/>
            <a:ext cx="959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Secteur 2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ABA65F4-C4E2-C2CC-E12F-0AF144E5F978}"/>
              </a:ext>
            </a:extLst>
          </p:cNvPr>
          <p:cNvSpPr txBox="1"/>
          <p:nvPr/>
        </p:nvSpPr>
        <p:spPr>
          <a:xfrm rot="16200000">
            <a:off x="634701" y="1931121"/>
            <a:ext cx="959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  <a:latin typeface="Quicksand"/>
                <a:sym typeface="Quicksand"/>
              </a:rPr>
              <a:t>Secteur 1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7A2E4C-06B9-4D74-2057-2C0C775AC25C}"/>
              </a:ext>
            </a:extLst>
          </p:cNvPr>
          <p:cNvSpPr txBox="1"/>
          <p:nvPr/>
        </p:nvSpPr>
        <p:spPr>
          <a:xfrm rot="16200000">
            <a:off x="578486" y="4251448"/>
            <a:ext cx="1071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Secteur 3</a:t>
            </a:r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6A8FBC8-9D34-2708-B366-6A3CEF242A85}"/>
              </a:ext>
            </a:extLst>
          </p:cNvPr>
          <p:cNvGrpSpPr/>
          <p:nvPr/>
        </p:nvGrpSpPr>
        <p:grpSpPr>
          <a:xfrm>
            <a:off x="2948280" y="1834876"/>
            <a:ext cx="1273796" cy="461665"/>
            <a:chOff x="2483590" y="1598316"/>
            <a:chExt cx="1273796" cy="461665"/>
          </a:xfrm>
        </p:grpSpPr>
        <p:grpSp>
          <p:nvGrpSpPr>
            <p:cNvPr id="11" name="Google Shape;785;p47">
              <a:extLst>
                <a:ext uri="{FF2B5EF4-FFF2-40B4-BE49-F238E27FC236}">
                  <a16:creationId xmlns:a16="http://schemas.microsoft.com/office/drawing/2014/main" id="{7BD6C8F2-E859-1C16-E895-BAA64F55406F}"/>
                </a:ext>
              </a:extLst>
            </p:cNvPr>
            <p:cNvGrpSpPr/>
            <p:nvPr/>
          </p:nvGrpSpPr>
          <p:grpSpPr>
            <a:xfrm>
              <a:off x="2483590" y="1633154"/>
              <a:ext cx="170937" cy="426827"/>
              <a:chOff x="3384375" y="2267500"/>
              <a:chExt cx="203375" cy="507825"/>
            </a:xfrm>
          </p:grpSpPr>
          <p:sp>
            <p:nvSpPr>
              <p:cNvPr id="12" name="Google Shape;786;p47">
                <a:extLst>
                  <a:ext uri="{FF2B5EF4-FFF2-40B4-BE49-F238E27FC236}">
                    <a16:creationId xmlns:a16="http://schemas.microsoft.com/office/drawing/2014/main" id="{301B3E75-5F04-65CD-457D-2006BB89FAD5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87;p47">
                <a:extLst>
                  <a:ext uri="{FF2B5EF4-FFF2-40B4-BE49-F238E27FC236}">
                    <a16:creationId xmlns:a16="http://schemas.microsoft.com/office/drawing/2014/main" id="{A44CE641-A9FC-1B32-1D0C-50D400BF3F4E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DCDEAE4-2075-96C1-0D62-AF2C838DA627}"/>
                </a:ext>
              </a:extLst>
            </p:cNvPr>
            <p:cNvSpPr txBox="1"/>
            <p:nvPr/>
          </p:nvSpPr>
          <p:spPr>
            <a:xfrm>
              <a:off x="2636020" y="1598316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Operateur</a:t>
              </a:r>
            </a:p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Validé</a:t>
              </a:r>
              <a:endParaRPr lang="fr-FR" sz="1200" b="1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E55D3E9-7A08-F6A6-A583-5C892F7408EF}"/>
              </a:ext>
            </a:extLst>
          </p:cNvPr>
          <p:cNvGrpSpPr/>
          <p:nvPr/>
        </p:nvGrpSpPr>
        <p:grpSpPr>
          <a:xfrm>
            <a:off x="2948280" y="3018035"/>
            <a:ext cx="1273796" cy="461665"/>
            <a:chOff x="2483590" y="2552875"/>
            <a:chExt cx="1273796" cy="461665"/>
          </a:xfrm>
        </p:grpSpPr>
        <p:grpSp>
          <p:nvGrpSpPr>
            <p:cNvPr id="15" name="Google Shape;785;p47">
              <a:extLst>
                <a:ext uri="{FF2B5EF4-FFF2-40B4-BE49-F238E27FC236}">
                  <a16:creationId xmlns:a16="http://schemas.microsoft.com/office/drawing/2014/main" id="{7DE01B92-8CBD-904A-AB82-073212550A45}"/>
                </a:ext>
              </a:extLst>
            </p:cNvPr>
            <p:cNvGrpSpPr/>
            <p:nvPr/>
          </p:nvGrpSpPr>
          <p:grpSpPr>
            <a:xfrm>
              <a:off x="2483590" y="2587713"/>
              <a:ext cx="170937" cy="426827"/>
              <a:chOff x="3384375" y="2267500"/>
              <a:chExt cx="203375" cy="507825"/>
            </a:xfrm>
          </p:grpSpPr>
          <p:sp>
            <p:nvSpPr>
              <p:cNvPr id="16" name="Google Shape;786;p47">
                <a:extLst>
                  <a:ext uri="{FF2B5EF4-FFF2-40B4-BE49-F238E27FC236}">
                    <a16:creationId xmlns:a16="http://schemas.microsoft.com/office/drawing/2014/main" id="{3AEF6F41-4419-DE01-3385-36307E13F9DC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87;p47">
                <a:extLst>
                  <a:ext uri="{FF2B5EF4-FFF2-40B4-BE49-F238E27FC236}">
                    <a16:creationId xmlns:a16="http://schemas.microsoft.com/office/drawing/2014/main" id="{D11E639C-D438-3123-22B8-8417D9C7641E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3C62D3A-A09F-2A80-A9E5-10C19CAC727F}"/>
                </a:ext>
              </a:extLst>
            </p:cNvPr>
            <p:cNvSpPr txBox="1"/>
            <p:nvPr/>
          </p:nvSpPr>
          <p:spPr>
            <a:xfrm>
              <a:off x="2636020" y="2552875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3"/>
                  </a:solidFill>
                  <a:latin typeface="Quicksand"/>
                  <a:sym typeface="Quicksand"/>
                </a:rPr>
                <a:t>Operateur</a:t>
              </a:r>
            </a:p>
            <a:p>
              <a:r>
                <a:rPr lang="en" sz="1200" b="1" dirty="0">
                  <a:solidFill>
                    <a:schemeClr val="accent3"/>
                  </a:solidFill>
                  <a:latin typeface="Quicksand"/>
                  <a:sym typeface="Quicksand"/>
                </a:rPr>
                <a:t>Validé</a:t>
              </a:r>
              <a:endParaRPr lang="fr-FR" sz="1200" b="1" dirty="0">
                <a:solidFill>
                  <a:schemeClr val="accent3"/>
                </a:solidFill>
                <a:latin typeface="Quicksand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E3D56A0-7175-B3A7-5CD4-74A8195477CD}"/>
              </a:ext>
            </a:extLst>
          </p:cNvPr>
          <p:cNvGrpSpPr/>
          <p:nvPr/>
        </p:nvGrpSpPr>
        <p:grpSpPr>
          <a:xfrm>
            <a:off x="2948280" y="4243619"/>
            <a:ext cx="1273796" cy="461665"/>
            <a:chOff x="2483590" y="3626059"/>
            <a:chExt cx="1273796" cy="461665"/>
          </a:xfrm>
        </p:grpSpPr>
        <p:grpSp>
          <p:nvGrpSpPr>
            <p:cNvPr id="19" name="Google Shape;785;p47">
              <a:extLst>
                <a:ext uri="{FF2B5EF4-FFF2-40B4-BE49-F238E27FC236}">
                  <a16:creationId xmlns:a16="http://schemas.microsoft.com/office/drawing/2014/main" id="{AFB7790B-593B-431B-0AD1-6D5C19FBB9D0}"/>
                </a:ext>
              </a:extLst>
            </p:cNvPr>
            <p:cNvGrpSpPr/>
            <p:nvPr/>
          </p:nvGrpSpPr>
          <p:grpSpPr>
            <a:xfrm>
              <a:off x="2483590" y="3660897"/>
              <a:ext cx="170937" cy="426827"/>
              <a:chOff x="3384375" y="2267500"/>
              <a:chExt cx="203375" cy="507825"/>
            </a:xfrm>
          </p:grpSpPr>
          <p:sp>
            <p:nvSpPr>
              <p:cNvPr id="20" name="Google Shape;786;p47">
                <a:extLst>
                  <a:ext uri="{FF2B5EF4-FFF2-40B4-BE49-F238E27FC236}">
                    <a16:creationId xmlns:a16="http://schemas.microsoft.com/office/drawing/2014/main" id="{ADBCFFA6-203D-3902-FDCF-19FC1E19D514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87;p47">
                <a:extLst>
                  <a:ext uri="{FF2B5EF4-FFF2-40B4-BE49-F238E27FC236}">
                    <a16:creationId xmlns:a16="http://schemas.microsoft.com/office/drawing/2014/main" id="{985598FB-3A72-D561-23AE-4BD2BD241E9F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8E17BB15-6F82-091F-85C8-C2208D1FC343}"/>
                </a:ext>
              </a:extLst>
            </p:cNvPr>
            <p:cNvSpPr txBox="1"/>
            <p:nvPr/>
          </p:nvSpPr>
          <p:spPr>
            <a:xfrm>
              <a:off x="2636020" y="3626059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rgbClr val="6D9EEB"/>
                  </a:solidFill>
                  <a:latin typeface="Quicksand"/>
                  <a:sym typeface="Quicksand"/>
                </a:rPr>
                <a:t>Operateur</a:t>
              </a:r>
            </a:p>
            <a:p>
              <a:r>
                <a:rPr lang="en" sz="1200" b="1" dirty="0">
                  <a:solidFill>
                    <a:srgbClr val="6D9EEB"/>
                  </a:solidFill>
                  <a:latin typeface="Quicksand"/>
                  <a:sym typeface="Quicksand"/>
                </a:rPr>
                <a:t>Validé</a:t>
              </a:r>
              <a:endParaRPr lang="fr-FR" sz="1200" b="1" dirty="0">
                <a:solidFill>
                  <a:srgbClr val="6D9EEB"/>
                </a:solidFill>
                <a:latin typeface="Quicksand"/>
              </a:endParaRPr>
            </a:p>
          </p:txBody>
        </p:sp>
      </p:grpSp>
      <p:grpSp>
        <p:nvGrpSpPr>
          <p:cNvPr id="27" name="Google Shape;813;p47">
            <a:extLst>
              <a:ext uri="{FF2B5EF4-FFF2-40B4-BE49-F238E27FC236}">
                <a16:creationId xmlns:a16="http://schemas.microsoft.com/office/drawing/2014/main" id="{6D57154C-0E6D-C3DD-8C3F-D6286B7DDE0E}"/>
              </a:ext>
            </a:extLst>
          </p:cNvPr>
          <p:cNvGrpSpPr/>
          <p:nvPr/>
        </p:nvGrpSpPr>
        <p:grpSpPr>
          <a:xfrm>
            <a:off x="1403643" y="1903985"/>
            <a:ext cx="435022" cy="323445"/>
            <a:chOff x="5247525" y="3007275"/>
            <a:chExt cx="517575" cy="384825"/>
          </a:xfrm>
        </p:grpSpPr>
        <p:sp>
          <p:nvSpPr>
            <p:cNvPr id="28" name="Google Shape;814;p47">
              <a:extLst>
                <a:ext uri="{FF2B5EF4-FFF2-40B4-BE49-F238E27FC236}">
                  <a16:creationId xmlns:a16="http://schemas.microsoft.com/office/drawing/2014/main" id="{4177EAD5-FC18-50C2-B286-59E7E5C2F2A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5;p47">
              <a:extLst>
                <a:ext uri="{FF2B5EF4-FFF2-40B4-BE49-F238E27FC236}">
                  <a16:creationId xmlns:a16="http://schemas.microsoft.com/office/drawing/2014/main" id="{03406D3C-4143-0241-A476-CC4089413D82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1FA1DC49-ACC9-7EB4-5B15-F2732CFEDE27}"/>
              </a:ext>
            </a:extLst>
          </p:cNvPr>
          <p:cNvSpPr txBox="1"/>
          <p:nvPr/>
        </p:nvSpPr>
        <p:spPr>
          <a:xfrm>
            <a:off x="1813965" y="1837533"/>
            <a:ext cx="1121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b="1" dirty="0">
                <a:solidFill>
                  <a:schemeClr val="accent1"/>
                </a:solidFill>
                <a:latin typeface="Quicksand"/>
                <a:sym typeface="Quicksand"/>
              </a:rPr>
              <a:t>Poste</a:t>
            </a:r>
            <a:r>
              <a:rPr lang="fr-FR" sz="1200" b="1" dirty="0">
                <a:solidFill>
                  <a:schemeClr val="accent1"/>
                </a:solidFill>
                <a:latin typeface="Quicksand"/>
                <a:sym typeface="Quicksand"/>
              </a:rPr>
              <a:t> de</a:t>
            </a:r>
          </a:p>
          <a:p>
            <a:r>
              <a:rPr lang="fr-FR" sz="1200" b="1" dirty="0">
                <a:solidFill>
                  <a:schemeClr val="accent1"/>
                </a:solidFill>
                <a:latin typeface="Quicksand"/>
                <a:sym typeface="Quicksand"/>
              </a:rPr>
              <a:t>Travail</a:t>
            </a:r>
            <a:endParaRPr lang="en" sz="1200" b="1" dirty="0">
              <a:solidFill>
                <a:schemeClr val="accent1"/>
              </a:solidFill>
              <a:latin typeface="Quicksand"/>
              <a:sym typeface="Quicksand"/>
            </a:endParaRPr>
          </a:p>
        </p:txBody>
      </p:sp>
      <p:grpSp>
        <p:nvGrpSpPr>
          <p:cNvPr id="31" name="Google Shape;813;p47">
            <a:extLst>
              <a:ext uri="{FF2B5EF4-FFF2-40B4-BE49-F238E27FC236}">
                <a16:creationId xmlns:a16="http://schemas.microsoft.com/office/drawing/2014/main" id="{B865C91D-D176-4899-4783-2EE758BE2AF6}"/>
              </a:ext>
            </a:extLst>
          </p:cNvPr>
          <p:cNvGrpSpPr/>
          <p:nvPr/>
        </p:nvGrpSpPr>
        <p:grpSpPr>
          <a:xfrm>
            <a:off x="1411792" y="3119325"/>
            <a:ext cx="435022" cy="323445"/>
            <a:chOff x="5247525" y="3007275"/>
            <a:chExt cx="517575" cy="384825"/>
          </a:xfrm>
        </p:grpSpPr>
        <p:sp>
          <p:nvSpPr>
            <p:cNvPr id="32" name="Google Shape;814;p47">
              <a:extLst>
                <a:ext uri="{FF2B5EF4-FFF2-40B4-BE49-F238E27FC236}">
                  <a16:creationId xmlns:a16="http://schemas.microsoft.com/office/drawing/2014/main" id="{77FA36D9-FF61-4310-AFFE-DC2D607868C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5;p47">
              <a:extLst>
                <a:ext uri="{FF2B5EF4-FFF2-40B4-BE49-F238E27FC236}">
                  <a16:creationId xmlns:a16="http://schemas.microsoft.com/office/drawing/2014/main" id="{05DAD821-505A-B406-943D-83E93791A3E6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F197AC0A-09BC-5539-27CB-16A90FCDED21}"/>
              </a:ext>
            </a:extLst>
          </p:cNvPr>
          <p:cNvSpPr txBox="1"/>
          <p:nvPr/>
        </p:nvSpPr>
        <p:spPr>
          <a:xfrm>
            <a:off x="1822114" y="3052873"/>
            <a:ext cx="1121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b="1" dirty="0">
                <a:solidFill>
                  <a:schemeClr val="accent3"/>
                </a:solidFill>
                <a:latin typeface="Quicksand"/>
                <a:sym typeface="Quicksand"/>
              </a:rPr>
              <a:t>Poste</a:t>
            </a:r>
            <a:r>
              <a:rPr lang="fr-FR" sz="1200" b="1" dirty="0">
                <a:solidFill>
                  <a:schemeClr val="accent3"/>
                </a:solidFill>
                <a:latin typeface="Quicksand"/>
                <a:sym typeface="Quicksand"/>
              </a:rPr>
              <a:t> de</a:t>
            </a:r>
          </a:p>
          <a:p>
            <a:r>
              <a:rPr lang="fr-FR" sz="1200" b="1" dirty="0">
                <a:solidFill>
                  <a:schemeClr val="accent3"/>
                </a:solidFill>
                <a:latin typeface="Quicksand"/>
                <a:sym typeface="Quicksand"/>
              </a:rPr>
              <a:t>Travail</a:t>
            </a:r>
            <a:endParaRPr lang="en" sz="1200" b="1" dirty="0">
              <a:solidFill>
                <a:schemeClr val="accent3"/>
              </a:solidFill>
              <a:latin typeface="Quicksand"/>
              <a:sym typeface="Quicksand"/>
            </a:endParaRPr>
          </a:p>
        </p:txBody>
      </p:sp>
      <p:grpSp>
        <p:nvGrpSpPr>
          <p:cNvPr id="35" name="Google Shape;813;p47">
            <a:extLst>
              <a:ext uri="{FF2B5EF4-FFF2-40B4-BE49-F238E27FC236}">
                <a16:creationId xmlns:a16="http://schemas.microsoft.com/office/drawing/2014/main" id="{E138E1E8-1E09-BAE5-D098-561B02F1CB52}"/>
              </a:ext>
            </a:extLst>
          </p:cNvPr>
          <p:cNvGrpSpPr/>
          <p:nvPr/>
        </p:nvGrpSpPr>
        <p:grpSpPr>
          <a:xfrm>
            <a:off x="1419268" y="4313685"/>
            <a:ext cx="435022" cy="323445"/>
            <a:chOff x="5247525" y="3007275"/>
            <a:chExt cx="517575" cy="384825"/>
          </a:xfrm>
        </p:grpSpPr>
        <p:sp>
          <p:nvSpPr>
            <p:cNvPr id="36" name="Google Shape;814;p47">
              <a:extLst>
                <a:ext uri="{FF2B5EF4-FFF2-40B4-BE49-F238E27FC236}">
                  <a16:creationId xmlns:a16="http://schemas.microsoft.com/office/drawing/2014/main" id="{8754F922-76E5-3559-653C-592B31D089EB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5;p47">
              <a:extLst>
                <a:ext uri="{FF2B5EF4-FFF2-40B4-BE49-F238E27FC236}">
                  <a16:creationId xmlns:a16="http://schemas.microsoft.com/office/drawing/2014/main" id="{97AEA83F-2B0B-B0B0-153F-197F391C178B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3AFFCCCC-BA8C-A9DD-561A-A0BB70EB91CD}"/>
              </a:ext>
            </a:extLst>
          </p:cNvPr>
          <p:cNvSpPr txBox="1"/>
          <p:nvPr/>
        </p:nvSpPr>
        <p:spPr>
          <a:xfrm>
            <a:off x="1829590" y="4247233"/>
            <a:ext cx="1121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b="1" dirty="0">
                <a:solidFill>
                  <a:srgbClr val="6D9EEB"/>
                </a:solidFill>
                <a:latin typeface="Quicksand"/>
                <a:sym typeface="Quicksand"/>
              </a:rPr>
              <a:t>Poste</a:t>
            </a:r>
            <a:r>
              <a:rPr lang="fr-FR" sz="1200" b="1" dirty="0">
                <a:solidFill>
                  <a:srgbClr val="6D9EEB"/>
                </a:solidFill>
                <a:latin typeface="Quicksand"/>
                <a:sym typeface="Quicksand"/>
              </a:rPr>
              <a:t> de</a:t>
            </a:r>
          </a:p>
          <a:p>
            <a:r>
              <a:rPr lang="fr-FR" sz="1200" b="1" dirty="0">
                <a:solidFill>
                  <a:srgbClr val="6D9EEB"/>
                </a:solidFill>
                <a:latin typeface="Quicksand"/>
                <a:sym typeface="Quicksand"/>
              </a:rPr>
              <a:t>Travail</a:t>
            </a:r>
            <a:endParaRPr lang="en" sz="1200" b="1" dirty="0">
              <a:solidFill>
                <a:srgbClr val="6D9EEB"/>
              </a:solidFill>
              <a:latin typeface="Quicksand"/>
              <a:sym typeface="Quicksand"/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67EFE7D-5E34-E99B-8A5D-0D5DF687155A}"/>
              </a:ext>
            </a:extLst>
          </p:cNvPr>
          <p:cNvGrpSpPr/>
          <p:nvPr/>
        </p:nvGrpSpPr>
        <p:grpSpPr>
          <a:xfrm>
            <a:off x="3967605" y="1534222"/>
            <a:ext cx="1357359" cy="461665"/>
            <a:chOff x="3967605" y="1297662"/>
            <a:chExt cx="1357359" cy="461665"/>
          </a:xfrm>
        </p:grpSpPr>
        <p:sp>
          <p:nvSpPr>
            <p:cNvPr id="26" name="Google Shape;794;p47">
              <a:extLst>
                <a:ext uri="{FF2B5EF4-FFF2-40B4-BE49-F238E27FC236}">
                  <a16:creationId xmlns:a16="http://schemas.microsoft.com/office/drawing/2014/main" id="{CF75B06E-6C4C-0733-4FEE-DB4C36B26E63}"/>
                </a:ext>
              </a:extLst>
            </p:cNvPr>
            <p:cNvSpPr/>
            <p:nvPr/>
          </p:nvSpPr>
          <p:spPr>
            <a:xfrm>
              <a:off x="3967605" y="134495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C2821724-4EED-6D3E-42E3-C32F66C049EF}"/>
                </a:ext>
              </a:extLst>
            </p:cNvPr>
            <p:cNvSpPr txBox="1"/>
            <p:nvPr/>
          </p:nvSpPr>
          <p:spPr>
            <a:xfrm>
              <a:off x="4203598" y="1297662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Team Leader</a:t>
              </a:r>
              <a:endParaRPr lang="fr-FR" sz="1200" b="1" dirty="0"/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39E784D-9A73-38FF-B065-B7A113C38ED8}"/>
              </a:ext>
            </a:extLst>
          </p:cNvPr>
          <p:cNvGrpSpPr/>
          <p:nvPr/>
        </p:nvGrpSpPr>
        <p:grpSpPr>
          <a:xfrm>
            <a:off x="3936681" y="2726824"/>
            <a:ext cx="1357359" cy="461665"/>
            <a:chOff x="3967605" y="1297662"/>
            <a:chExt cx="1357359" cy="461665"/>
          </a:xfrm>
        </p:grpSpPr>
        <p:sp>
          <p:nvSpPr>
            <p:cNvPr id="42" name="Google Shape;794;p47">
              <a:extLst>
                <a:ext uri="{FF2B5EF4-FFF2-40B4-BE49-F238E27FC236}">
                  <a16:creationId xmlns:a16="http://schemas.microsoft.com/office/drawing/2014/main" id="{CA9BF64A-5A24-8C8F-5931-C6DB418B9719}"/>
                </a:ext>
              </a:extLst>
            </p:cNvPr>
            <p:cNvSpPr/>
            <p:nvPr/>
          </p:nvSpPr>
          <p:spPr>
            <a:xfrm>
              <a:off x="3967605" y="134495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9F3BF5FE-5E87-8E1D-986B-3BC5F0D17DEF}"/>
                </a:ext>
              </a:extLst>
            </p:cNvPr>
            <p:cNvSpPr txBox="1"/>
            <p:nvPr/>
          </p:nvSpPr>
          <p:spPr>
            <a:xfrm>
              <a:off x="4203598" y="1297662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3"/>
                  </a:solidFill>
                  <a:latin typeface="Quicksand"/>
                  <a:sym typeface="Quicksand"/>
                </a:rPr>
                <a:t>Team Leader</a:t>
              </a:r>
              <a:endParaRPr lang="fr-FR" sz="1200" b="1" dirty="0">
                <a:solidFill>
                  <a:schemeClr val="accent3"/>
                </a:solidFill>
                <a:latin typeface="Quicksand"/>
              </a:endParaRP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F280FAAA-203F-5632-D23A-56A722195557}"/>
              </a:ext>
            </a:extLst>
          </p:cNvPr>
          <p:cNvGrpSpPr/>
          <p:nvPr/>
        </p:nvGrpSpPr>
        <p:grpSpPr>
          <a:xfrm>
            <a:off x="3936500" y="3870422"/>
            <a:ext cx="1357359" cy="461665"/>
            <a:chOff x="3967605" y="1297662"/>
            <a:chExt cx="1357359" cy="461665"/>
          </a:xfrm>
        </p:grpSpPr>
        <p:sp>
          <p:nvSpPr>
            <p:cNvPr id="45" name="Google Shape;794;p47">
              <a:extLst>
                <a:ext uri="{FF2B5EF4-FFF2-40B4-BE49-F238E27FC236}">
                  <a16:creationId xmlns:a16="http://schemas.microsoft.com/office/drawing/2014/main" id="{891E8B9E-184D-19CB-0778-CCC79A3EEFF4}"/>
                </a:ext>
              </a:extLst>
            </p:cNvPr>
            <p:cNvSpPr/>
            <p:nvPr/>
          </p:nvSpPr>
          <p:spPr>
            <a:xfrm>
              <a:off x="3967605" y="134495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572DDC36-F45B-D598-997F-E069A6D8EAD9}"/>
                </a:ext>
              </a:extLst>
            </p:cNvPr>
            <p:cNvSpPr txBox="1"/>
            <p:nvPr/>
          </p:nvSpPr>
          <p:spPr>
            <a:xfrm>
              <a:off x="4203598" y="1297662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rgbClr val="6D9EEB"/>
                  </a:solidFill>
                  <a:latin typeface="Quicksand"/>
                  <a:sym typeface="Quicksand"/>
                </a:rPr>
                <a:t>Team Leader</a:t>
              </a:r>
              <a:endParaRPr lang="fr-FR" sz="1200" b="1" dirty="0">
                <a:solidFill>
                  <a:srgbClr val="6D9EEB"/>
                </a:solidFill>
                <a:latin typeface="Quicksand"/>
              </a:endParaRPr>
            </a:p>
          </p:txBody>
        </p:sp>
      </p:grpSp>
      <p:sp>
        <p:nvSpPr>
          <p:cNvPr id="47" name="Arc 46">
            <a:extLst>
              <a:ext uri="{FF2B5EF4-FFF2-40B4-BE49-F238E27FC236}">
                <a16:creationId xmlns:a16="http://schemas.microsoft.com/office/drawing/2014/main" id="{C23EC24A-DD36-1969-3344-995285E5D2C2}"/>
              </a:ext>
            </a:extLst>
          </p:cNvPr>
          <p:cNvSpPr/>
          <p:nvPr/>
        </p:nvSpPr>
        <p:spPr>
          <a:xfrm rot="20401328">
            <a:off x="2016606" y="1832997"/>
            <a:ext cx="962663" cy="545483"/>
          </a:xfrm>
          <a:prstGeom prst="arc">
            <a:avLst>
              <a:gd name="adj1" fmla="val 15684060"/>
              <a:gd name="adj2" fmla="val 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Google Shape;884;p47">
            <a:extLst>
              <a:ext uri="{FF2B5EF4-FFF2-40B4-BE49-F238E27FC236}">
                <a16:creationId xmlns:a16="http://schemas.microsoft.com/office/drawing/2014/main" id="{D3732FCA-802E-1E72-CCEA-ADD3A95C35D4}"/>
              </a:ext>
            </a:extLst>
          </p:cNvPr>
          <p:cNvSpPr/>
          <p:nvPr/>
        </p:nvSpPr>
        <p:spPr>
          <a:xfrm>
            <a:off x="2621420" y="1812571"/>
            <a:ext cx="180000" cy="18000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3175" cap="rnd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2EBA637C-E5B1-043C-1D8F-062DEFF2DFE7}"/>
              </a:ext>
            </a:extLst>
          </p:cNvPr>
          <p:cNvGrpSpPr/>
          <p:nvPr/>
        </p:nvGrpSpPr>
        <p:grpSpPr>
          <a:xfrm>
            <a:off x="1268273" y="1091022"/>
            <a:ext cx="2537880" cy="333944"/>
            <a:chOff x="6288945" y="2683575"/>
            <a:chExt cx="2537880" cy="333944"/>
          </a:xfrm>
        </p:grpSpPr>
        <p:sp>
          <p:nvSpPr>
            <p:cNvPr id="49" name="Google Shape;884;p47">
              <a:extLst>
                <a:ext uri="{FF2B5EF4-FFF2-40B4-BE49-F238E27FC236}">
                  <a16:creationId xmlns:a16="http://schemas.microsoft.com/office/drawing/2014/main" id="{CE925562-DDFE-C9C1-88B6-8721BD9C3ECF}"/>
                </a:ext>
              </a:extLst>
            </p:cNvPr>
            <p:cNvSpPr/>
            <p:nvPr/>
          </p:nvSpPr>
          <p:spPr>
            <a:xfrm>
              <a:off x="6288945" y="2837519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3175" cap="rnd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;p20">
              <a:extLst>
                <a:ext uri="{FF2B5EF4-FFF2-40B4-BE49-F238E27FC236}">
                  <a16:creationId xmlns:a16="http://schemas.microsoft.com/office/drawing/2014/main" id="{9A736AD8-057C-DF35-625F-7F97E29AF853}"/>
                </a:ext>
              </a:extLst>
            </p:cNvPr>
            <p:cNvSpPr txBox="1">
              <a:spLocks/>
            </p:cNvSpPr>
            <p:nvPr/>
          </p:nvSpPr>
          <p:spPr>
            <a:xfrm>
              <a:off x="6423225" y="2683575"/>
              <a:ext cx="2403600" cy="19819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" sz="1050" dirty="0">
                  <a:solidFill>
                    <a:schemeClr val="bg1">
                      <a:lumMod val="95000"/>
                    </a:schemeClr>
                  </a:solidFill>
                </a:rPr>
                <a:t>Formé au poste</a:t>
              </a:r>
            </a:p>
          </p:txBody>
        </p:sp>
      </p:grpSp>
      <p:sp>
        <p:nvSpPr>
          <p:cNvPr id="51" name="Arc 50">
            <a:extLst>
              <a:ext uri="{FF2B5EF4-FFF2-40B4-BE49-F238E27FC236}">
                <a16:creationId xmlns:a16="http://schemas.microsoft.com/office/drawing/2014/main" id="{DF716CA0-5B6D-9D75-3528-26D6B01D1B89}"/>
              </a:ext>
            </a:extLst>
          </p:cNvPr>
          <p:cNvSpPr/>
          <p:nvPr/>
        </p:nvSpPr>
        <p:spPr>
          <a:xfrm rot="20401328">
            <a:off x="1995213" y="3054855"/>
            <a:ext cx="962663" cy="545483"/>
          </a:xfrm>
          <a:prstGeom prst="arc">
            <a:avLst>
              <a:gd name="adj1" fmla="val 15684060"/>
              <a:gd name="adj2" fmla="val 0"/>
            </a:avLst>
          </a:prstGeom>
          <a:ln>
            <a:solidFill>
              <a:srgbClr val="C5515D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Google Shape;884;p47">
            <a:extLst>
              <a:ext uri="{FF2B5EF4-FFF2-40B4-BE49-F238E27FC236}">
                <a16:creationId xmlns:a16="http://schemas.microsoft.com/office/drawing/2014/main" id="{45070544-0C30-AE95-5CFC-B89B3B0D3B8C}"/>
              </a:ext>
            </a:extLst>
          </p:cNvPr>
          <p:cNvSpPr/>
          <p:nvPr/>
        </p:nvSpPr>
        <p:spPr>
          <a:xfrm>
            <a:off x="2600027" y="3034429"/>
            <a:ext cx="180000" cy="18000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3175" cap="rnd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77B67C02-135D-611D-D16F-137F3347396F}"/>
              </a:ext>
            </a:extLst>
          </p:cNvPr>
          <p:cNvSpPr/>
          <p:nvPr/>
        </p:nvSpPr>
        <p:spPr>
          <a:xfrm rot="20401328">
            <a:off x="2022157" y="4217214"/>
            <a:ext cx="962663" cy="545483"/>
          </a:xfrm>
          <a:prstGeom prst="arc">
            <a:avLst>
              <a:gd name="adj1" fmla="val 15684060"/>
              <a:gd name="adj2" fmla="val 0"/>
            </a:avLst>
          </a:prstGeom>
          <a:ln>
            <a:solidFill>
              <a:srgbClr val="618ACB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Google Shape;884;p47">
            <a:extLst>
              <a:ext uri="{FF2B5EF4-FFF2-40B4-BE49-F238E27FC236}">
                <a16:creationId xmlns:a16="http://schemas.microsoft.com/office/drawing/2014/main" id="{73336068-DC7E-96F0-6B82-3741891E0E8B}"/>
              </a:ext>
            </a:extLst>
          </p:cNvPr>
          <p:cNvSpPr/>
          <p:nvPr/>
        </p:nvSpPr>
        <p:spPr>
          <a:xfrm>
            <a:off x="2626971" y="4196788"/>
            <a:ext cx="180000" cy="18000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3175" cap="rnd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7902DA23-157E-EA47-A568-A2A594670196}"/>
              </a:ext>
            </a:extLst>
          </p:cNvPr>
          <p:cNvGrpSpPr/>
          <p:nvPr/>
        </p:nvGrpSpPr>
        <p:grpSpPr>
          <a:xfrm>
            <a:off x="4105535" y="1778247"/>
            <a:ext cx="1493451" cy="745223"/>
            <a:chOff x="4105535" y="1610267"/>
            <a:chExt cx="1493451" cy="745223"/>
          </a:xfrm>
        </p:grpSpPr>
        <p:sp>
          <p:nvSpPr>
            <p:cNvPr id="58" name="Croix 57">
              <a:extLst>
                <a:ext uri="{FF2B5EF4-FFF2-40B4-BE49-F238E27FC236}">
                  <a16:creationId xmlns:a16="http://schemas.microsoft.com/office/drawing/2014/main" id="{8D552BB3-7086-A4DA-D8E2-D89D6A0A10C7}"/>
                </a:ext>
              </a:extLst>
            </p:cNvPr>
            <p:cNvSpPr/>
            <p:nvPr/>
          </p:nvSpPr>
          <p:spPr>
            <a:xfrm rot="18830483">
              <a:off x="4286716" y="1784209"/>
              <a:ext cx="360000" cy="360000"/>
            </a:xfrm>
            <a:prstGeom prst="plus">
              <a:avLst>
                <a:gd name="adj" fmla="val 3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6AA8ED3E-6C12-A00D-9A0E-CFAD5FD8CB41}"/>
                </a:ext>
              </a:extLst>
            </p:cNvPr>
            <p:cNvSpPr txBox="1"/>
            <p:nvPr/>
          </p:nvSpPr>
          <p:spPr>
            <a:xfrm>
              <a:off x="4611272" y="1610267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dirty="0">
                  <a:solidFill>
                    <a:schemeClr val="accent1"/>
                  </a:solidFill>
                  <a:latin typeface="Quicksand"/>
                </a:rPr>
                <a:t>2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1102D742-9AFD-BED1-CFCF-7F8342DA00FA}"/>
                </a:ext>
              </a:extLst>
            </p:cNvPr>
            <p:cNvSpPr txBox="1"/>
            <p:nvPr/>
          </p:nvSpPr>
          <p:spPr>
            <a:xfrm>
              <a:off x="4105535" y="2093880"/>
              <a:ext cx="14934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accent1"/>
                  </a:solidFill>
                  <a:latin typeface="Quicksand"/>
                </a:rPr>
                <a:t>Matin &amp; Après-midi</a:t>
              </a:r>
              <a:endParaRPr lang="fr-FR" sz="1100" dirty="0"/>
            </a:p>
          </p:txBody>
        </p: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9676A6B9-EA9B-4010-0452-1B1E200E84B9}"/>
              </a:ext>
            </a:extLst>
          </p:cNvPr>
          <p:cNvGrpSpPr/>
          <p:nvPr/>
        </p:nvGrpSpPr>
        <p:grpSpPr>
          <a:xfrm>
            <a:off x="4105535" y="2961315"/>
            <a:ext cx="1493451" cy="745223"/>
            <a:chOff x="4105535" y="1610267"/>
            <a:chExt cx="1493451" cy="745223"/>
          </a:xfrm>
        </p:grpSpPr>
        <p:sp>
          <p:nvSpPr>
            <p:cNvPr id="128" name="Croix 127">
              <a:extLst>
                <a:ext uri="{FF2B5EF4-FFF2-40B4-BE49-F238E27FC236}">
                  <a16:creationId xmlns:a16="http://schemas.microsoft.com/office/drawing/2014/main" id="{DE5BDA7C-4695-C9F8-1614-86E86D3912E3}"/>
                </a:ext>
              </a:extLst>
            </p:cNvPr>
            <p:cNvSpPr/>
            <p:nvPr/>
          </p:nvSpPr>
          <p:spPr>
            <a:xfrm rot="18830483">
              <a:off x="4286716" y="1784209"/>
              <a:ext cx="360000" cy="360000"/>
            </a:xfrm>
            <a:prstGeom prst="plus">
              <a:avLst>
                <a:gd name="adj" fmla="val 35000"/>
              </a:avLst>
            </a:prstGeom>
            <a:solidFill>
              <a:srgbClr val="C551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3C3FF0B7-F85D-DE91-6951-1FEB7A893ECD}"/>
                </a:ext>
              </a:extLst>
            </p:cNvPr>
            <p:cNvSpPr txBox="1"/>
            <p:nvPr/>
          </p:nvSpPr>
          <p:spPr>
            <a:xfrm>
              <a:off x="4611272" y="1610267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dirty="0">
                  <a:solidFill>
                    <a:srgbClr val="C5515D"/>
                  </a:solidFill>
                  <a:latin typeface="Quicksand"/>
                </a:rPr>
                <a:t>2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C146F502-7D9B-46A1-238B-C773C1971857}"/>
                </a:ext>
              </a:extLst>
            </p:cNvPr>
            <p:cNvSpPr txBox="1"/>
            <p:nvPr/>
          </p:nvSpPr>
          <p:spPr>
            <a:xfrm>
              <a:off x="4105535" y="2093880"/>
              <a:ext cx="14934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rgbClr val="C5515D"/>
                  </a:solidFill>
                  <a:latin typeface="Quicksand"/>
                </a:rPr>
                <a:t>Matin &amp; Après-midi</a:t>
              </a:r>
              <a:endParaRPr lang="fr-FR" sz="1100" dirty="0">
                <a:solidFill>
                  <a:srgbClr val="C5515D"/>
                </a:solidFill>
              </a:endParaRPr>
            </a:p>
          </p:txBody>
        </p: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2CE53C57-EED0-5F30-BCCB-37C27B27523E}"/>
              </a:ext>
            </a:extLst>
          </p:cNvPr>
          <p:cNvGrpSpPr/>
          <p:nvPr/>
        </p:nvGrpSpPr>
        <p:grpSpPr>
          <a:xfrm>
            <a:off x="4125682" y="4103200"/>
            <a:ext cx="1493451" cy="745223"/>
            <a:chOff x="4105535" y="1610267"/>
            <a:chExt cx="1493451" cy="745223"/>
          </a:xfrm>
        </p:grpSpPr>
        <p:sp>
          <p:nvSpPr>
            <p:cNvPr id="132" name="Croix 131">
              <a:extLst>
                <a:ext uri="{FF2B5EF4-FFF2-40B4-BE49-F238E27FC236}">
                  <a16:creationId xmlns:a16="http://schemas.microsoft.com/office/drawing/2014/main" id="{2123AFCB-B76B-A523-D837-10A29143D989}"/>
                </a:ext>
              </a:extLst>
            </p:cNvPr>
            <p:cNvSpPr/>
            <p:nvPr/>
          </p:nvSpPr>
          <p:spPr>
            <a:xfrm rot="18830483">
              <a:off x="4286716" y="1784209"/>
              <a:ext cx="360000" cy="360000"/>
            </a:xfrm>
            <a:prstGeom prst="plus">
              <a:avLst>
                <a:gd name="adj" fmla="val 35000"/>
              </a:avLst>
            </a:prstGeom>
            <a:solidFill>
              <a:srgbClr val="618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ZoneTexte 132">
              <a:extLst>
                <a:ext uri="{FF2B5EF4-FFF2-40B4-BE49-F238E27FC236}">
                  <a16:creationId xmlns:a16="http://schemas.microsoft.com/office/drawing/2014/main" id="{D56A10F6-CE58-4B05-22BB-C7E67AFFD243}"/>
                </a:ext>
              </a:extLst>
            </p:cNvPr>
            <p:cNvSpPr txBox="1"/>
            <p:nvPr/>
          </p:nvSpPr>
          <p:spPr>
            <a:xfrm>
              <a:off x="4611272" y="1610267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dirty="0">
                  <a:solidFill>
                    <a:srgbClr val="618ACB"/>
                  </a:solidFill>
                  <a:latin typeface="Quicksand"/>
                </a:rPr>
                <a:t>2</a:t>
              </a:r>
            </a:p>
          </p:txBody>
        </p:sp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9C1CD5D8-AECB-B05F-721E-88690187DA96}"/>
                </a:ext>
              </a:extLst>
            </p:cNvPr>
            <p:cNvSpPr txBox="1"/>
            <p:nvPr/>
          </p:nvSpPr>
          <p:spPr>
            <a:xfrm>
              <a:off x="4105535" y="2093880"/>
              <a:ext cx="14934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rgbClr val="618ACB"/>
                  </a:solidFill>
                  <a:latin typeface="Quicksand"/>
                </a:rPr>
                <a:t>Matin &amp; Après-midi</a:t>
              </a:r>
              <a:endParaRPr lang="fr-FR" sz="1100" dirty="0">
                <a:solidFill>
                  <a:srgbClr val="618ACB"/>
                </a:solidFill>
              </a:endParaRPr>
            </a:p>
          </p:txBody>
        </p:sp>
      </p:grpSp>
      <p:sp>
        <p:nvSpPr>
          <p:cNvPr id="135" name="Google Shape;137;p20">
            <a:extLst>
              <a:ext uri="{FF2B5EF4-FFF2-40B4-BE49-F238E27FC236}">
                <a16:creationId xmlns:a16="http://schemas.microsoft.com/office/drawing/2014/main" id="{AF41CFAC-C131-2BD7-0514-852BAE2E8D2D}"/>
              </a:ext>
            </a:extLst>
          </p:cNvPr>
          <p:cNvSpPr txBox="1">
            <a:spLocks/>
          </p:cNvSpPr>
          <p:nvPr/>
        </p:nvSpPr>
        <p:spPr>
          <a:xfrm>
            <a:off x="6401402" y="1247963"/>
            <a:ext cx="2403600" cy="514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bg1">
                    <a:lumMod val="95000"/>
                  </a:schemeClr>
                </a:solidFill>
              </a:rPr>
              <a:t>Routine Hebdomadaire</a:t>
            </a:r>
          </a:p>
        </p:txBody>
      </p:sp>
      <p:cxnSp>
        <p:nvCxnSpPr>
          <p:cNvPr id="137" name="Google Shape;223;p28">
            <a:extLst>
              <a:ext uri="{FF2B5EF4-FFF2-40B4-BE49-F238E27FC236}">
                <a16:creationId xmlns:a16="http://schemas.microsoft.com/office/drawing/2014/main" id="{EF68E7C8-C649-FBBA-249C-7A43259A1DFD}"/>
              </a:ext>
            </a:extLst>
          </p:cNvPr>
          <p:cNvCxnSpPr>
            <a:cxnSpLocks/>
          </p:cNvCxnSpPr>
          <p:nvPr/>
        </p:nvCxnSpPr>
        <p:spPr>
          <a:xfrm flipV="1">
            <a:off x="6298553" y="1781476"/>
            <a:ext cx="0" cy="4651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40" name="Google Shape;226;p28">
            <a:extLst>
              <a:ext uri="{FF2B5EF4-FFF2-40B4-BE49-F238E27FC236}">
                <a16:creationId xmlns:a16="http://schemas.microsoft.com/office/drawing/2014/main" id="{FB4EA0F1-F41C-2FE1-A270-6093FDA7BD3B}"/>
              </a:ext>
            </a:extLst>
          </p:cNvPr>
          <p:cNvSpPr txBox="1"/>
          <p:nvPr/>
        </p:nvSpPr>
        <p:spPr>
          <a:xfrm>
            <a:off x="6390425" y="1732438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Lundi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Mise A Jour compétence &amp; entré/sortie</a:t>
            </a:r>
          </a:p>
        </p:txBody>
      </p:sp>
      <p:cxnSp>
        <p:nvCxnSpPr>
          <p:cNvPr id="144" name="Google Shape;223;p28">
            <a:extLst>
              <a:ext uri="{FF2B5EF4-FFF2-40B4-BE49-F238E27FC236}">
                <a16:creationId xmlns:a16="http://schemas.microsoft.com/office/drawing/2014/main" id="{3999629C-BF25-8288-389F-67634F1E3A73}"/>
              </a:ext>
            </a:extLst>
          </p:cNvPr>
          <p:cNvCxnSpPr>
            <a:cxnSpLocks/>
          </p:cNvCxnSpPr>
          <p:nvPr/>
        </p:nvCxnSpPr>
        <p:spPr>
          <a:xfrm flipV="1">
            <a:off x="6298553" y="2449159"/>
            <a:ext cx="0" cy="4651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45" name="Google Shape;226;p28">
            <a:extLst>
              <a:ext uri="{FF2B5EF4-FFF2-40B4-BE49-F238E27FC236}">
                <a16:creationId xmlns:a16="http://schemas.microsoft.com/office/drawing/2014/main" id="{9302BD5B-680B-52FD-2DBA-37B5E74BCA89}"/>
              </a:ext>
            </a:extLst>
          </p:cNvPr>
          <p:cNvSpPr txBox="1"/>
          <p:nvPr/>
        </p:nvSpPr>
        <p:spPr>
          <a:xfrm>
            <a:off x="6390425" y="2400121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Mardi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Creation planning S+1 </a:t>
            </a:r>
          </a:p>
        </p:txBody>
      </p:sp>
      <p:cxnSp>
        <p:nvCxnSpPr>
          <p:cNvPr id="146" name="Google Shape;223;p28">
            <a:extLst>
              <a:ext uri="{FF2B5EF4-FFF2-40B4-BE49-F238E27FC236}">
                <a16:creationId xmlns:a16="http://schemas.microsoft.com/office/drawing/2014/main" id="{F2AD940F-B1D5-D12B-36A6-324634DE2FA6}"/>
              </a:ext>
            </a:extLst>
          </p:cNvPr>
          <p:cNvCxnSpPr>
            <a:cxnSpLocks/>
          </p:cNvCxnSpPr>
          <p:nvPr/>
        </p:nvCxnSpPr>
        <p:spPr>
          <a:xfrm flipV="1">
            <a:off x="6309530" y="3061717"/>
            <a:ext cx="0" cy="6487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47" name="Google Shape;226;p28">
            <a:extLst>
              <a:ext uri="{FF2B5EF4-FFF2-40B4-BE49-F238E27FC236}">
                <a16:creationId xmlns:a16="http://schemas.microsoft.com/office/drawing/2014/main" id="{A98A40AD-6871-9A07-812E-65FF40C90298}"/>
              </a:ext>
            </a:extLst>
          </p:cNvPr>
          <p:cNvSpPr txBox="1"/>
          <p:nvPr/>
        </p:nvSpPr>
        <p:spPr>
          <a:xfrm>
            <a:off x="6401402" y="3012679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Mercredi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Potentiel correction du au plan de production</a:t>
            </a:r>
          </a:p>
        </p:txBody>
      </p:sp>
      <p:cxnSp>
        <p:nvCxnSpPr>
          <p:cNvPr id="149" name="Google Shape;223;p28">
            <a:extLst>
              <a:ext uri="{FF2B5EF4-FFF2-40B4-BE49-F238E27FC236}">
                <a16:creationId xmlns:a16="http://schemas.microsoft.com/office/drawing/2014/main" id="{BC69E1E3-C11A-6BEA-7231-08B978598194}"/>
              </a:ext>
            </a:extLst>
          </p:cNvPr>
          <p:cNvCxnSpPr>
            <a:cxnSpLocks/>
          </p:cNvCxnSpPr>
          <p:nvPr/>
        </p:nvCxnSpPr>
        <p:spPr>
          <a:xfrm flipV="1">
            <a:off x="6309530" y="3848738"/>
            <a:ext cx="0" cy="6487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50" name="Google Shape;226;p28">
            <a:extLst>
              <a:ext uri="{FF2B5EF4-FFF2-40B4-BE49-F238E27FC236}">
                <a16:creationId xmlns:a16="http://schemas.microsoft.com/office/drawing/2014/main" id="{426D57C7-1974-589A-BC2D-092C23C7FDC8}"/>
              </a:ext>
            </a:extLst>
          </p:cNvPr>
          <p:cNvSpPr txBox="1"/>
          <p:nvPr/>
        </p:nvSpPr>
        <p:spPr>
          <a:xfrm>
            <a:off x="6401402" y="3799700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Jeudi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Validation et diffusion du planning S+1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82D44AD-94EA-B03A-FE9A-8AFC2B94B12F}"/>
              </a:ext>
            </a:extLst>
          </p:cNvPr>
          <p:cNvSpPr txBox="1"/>
          <p:nvPr/>
        </p:nvSpPr>
        <p:spPr>
          <a:xfrm>
            <a:off x="4212209" y="-711503"/>
            <a:ext cx="3451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Nbrs personne ? </a:t>
            </a:r>
            <a:r>
              <a:rPr lang="fr-FR" dirty="0" err="1">
                <a:solidFill>
                  <a:srgbClr val="FF0000"/>
                </a:solidFill>
              </a:rPr>
              <a:t>Niv</a:t>
            </a:r>
            <a:r>
              <a:rPr lang="fr-FR" dirty="0">
                <a:solidFill>
                  <a:srgbClr val="FF0000"/>
                </a:solidFill>
              </a:rPr>
              <a:t> formation ? </a:t>
            </a:r>
            <a:r>
              <a:rPr lang="fr-FR" dirty="0" err="1">
                <a:solidFill>
                  <a:srgbClr val="FF0000"/>
                </a:solidFill>
              </a:rPr>
              <a:t>Régle</a:t>
            </a:r>
            <a:r>
              <a:rPr lang="fr-FR" dirty="0">
                <a:solidFill>
                  <a:srgbClr val="FF0000"/>
                </a:solidFill>
              </a:rPr>
              <a:t> de combo 1équipe </a:t>
            </a:r>
            <a:r>
              <a:rPr lang="fr-FR" dirty="0" err="1">
                <a:solidFill>
                  <a:srgbClr val="FF0000"/>
                </a:solidFill>
              </a:rPr>
              <a:t>only</a:t>
            </a:r>
            <a:r>
              <a:rPr lang="fr-FR" dirty="0">
                <a:solidFill>
                  <a:srgbClr val="FF0000"/>
                </a:solidFill>
              </a:rPr>
              <a:t> généralisation</a:t>
            </a:r>
          </a:p>
          <a:p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76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3436209" y="1631925"/>
            <a:ext cx="2290800" cy="2273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Gray</a:t>
            </a:r>
            <a:endParaRPr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369925" y="1631925"/>
            <a:ext cx="2290800" cy="22734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White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5534528" y="1631925"/>
            <a:ext cx="2290800" cy="22734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Black</a:t>
            </a:r>
            <a:endParaRPr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9" name="Google Shape;169;p24"/>
          <p:cNvGraphicFramePr/>
          <p:nvPr/>
        </p:nvGraphicFramePr>
        <p:xfrm>
          <a:off x="943800" y="1564481"/>
          <a:ext cx="7247700" cy="200410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81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Yellow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20</a:t>
                      </a:r>
                      <a:endParaRPr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Blue</a:t>
                      </a:r>
                      <a:endParaRPr sz="11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30</a:t>
                      </a:r>
                      <a:endParaRPr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</a:t>
                      </a:r>
                      <a:endParaRPr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Orange</a:t>
                      </a:r>
                      <a:endParaRPr sz="11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11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24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sz="1100" b="1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FA9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FA9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1260501" y="1069249"/>
            <a:ext cx="7425928" cy="353754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2733475" y="1709513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our office</a:t>
            </a:r>
            <a:endParaRPr sz="800" b="1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78" name="Google Shape;178;p25"/>
          <p:cNvGrpSpPr/>
          <p:nvPr/>
        </p:nvGrpSpPr>
        <p:grpSpPr>
          <a:xfrm>
            <a:off x="1850905" y="2045502"/>
            <a:ext cx="95669" cy="255600"/>
            <a:chOff x="1532100" y="3453325"/>
            <a:chExt cx="121500" cy="340800"/>
          </a:xfrm>
        </p:grpSpPr>
        <p:sp>
          <p:nvSpPr>
            <p:cNvPr id="179" name="Google Shape;179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" name="Google Shape;180;p25"/>
            <p:cNvCxnSpPr>
              <a:stCxn id="179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81" name="Google Shape;181;p25"/>
          <p:cNvGrpSpPr/>
          <p:nvPr/>
        </p:nvGrpSpPr>
        <p:grpSpPr>
          <a:xfrm>
            <a:off x="3339815" y="3552398"/>
            <a:ext cx="95669" cy="255600"/>
            <a:chOff x="1532100" y="3453325"/>
            <a:chExt cx="121500" cy="340800"/>
          </a:xfrm>
        </p:grpSpPr>
        <p:sp>
          <p:nvSpPr>
            <p:cNvPr id="182" name="Google Shape;182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3" name="Google Shape;183;p25"/>
            <p:cNvCxnSpPr>
              <a:stCxn id="182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84" name="Google Shape;184;p25"/>
          <p:cNvGrpSpPr/>
          <p:nvPr/>
        </p:nvGrpSpPr>
        <p:grpSpPr>
          <a:xfrm>
            <a:off x="4990709" y="3766586"/>
            <a:ext cx="95669" cy="255600"/>
            <a:chOff x="1532100" y="3453325"/>
            <a:chExt cx="121500" cy="340800"/>
          </a:xfrm>
        </p:grpSpPr>
        <p:sp>
          <p:nvSpPr>
            <p:cNvPr id="185" name="Google Shape;185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" name="Google Shape;186;p25"/>
            <p:cNvCxnSpPr>
              <a:stCxn id="185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87" name="Google Shape;187;p25"/>
          <p:cNvGrpSpPr/>
          <p:nvPr/>
        </p:nvGrpSpPr>
        <p:grpSpPr>
          <a:xfrm>
            <a:off x="4331042" y="1863000"/>
            <a:ext cx="95669" cy="255600"/>
            <a:chOff x="1532100" y="3453325"/>
            <a:chExt cx="121500" cy="340800"/>
          </a:xfrm>
        </p:grpSpPr>
        <p:sp>
          <p:nvSpPr>
            <p:cNvPr id="188" name="Google Shape;188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" name="Google Shape;189;p25"/>
            <p:cNvCxnSpPr>
              <a:stCxn id="188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90" name="Google Shape;190;p25"/>
          <p:cNvGrpSpPr/>
          <p:nvPr/>
        </p:nvGrpSpPr>
        <p:grpSpPr>
          <a:xfrm>
            <a:off x="6935377" y="2301109"/>
            <a:ext cx="95669" cy="255600"/>
            <a:chOff x="1532100" y="3453325"/>
            <a:chExt cx="121500" cy="340800"/>
          </a:xfrm>
        </p:grpSpPr>
        <p:sp>
          <p:nvSpPr>
            <p:cNvPr id="191" name="Google Shape;191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25"/>
            <p:cNvCxnSpPr>
              <a:stCxn id="191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grpSp>
        <p:nvGrpSpPr>
          <p:cNvPr id="193" name="Google Shape;193;p25"/>
          <p:cNvGrpSpPr/>
          <p:nvPr/>
        </p:nvGrpSpPr>
        <p:grpSpPr>
          <a:xfrm>
            <a:off x="7576534" y="3808000"/>
            <a:ext cx="95669" cy="255600"/>
            <a:chOff x="1532100" y="3453325"/>
            <a:chExt cx="121500" cy="340800"/>
          </a:xfrm>
        </p:grpSpPr>
        <p:sp>
          <p:nvSpPr>
            <p:cNvPr id="194" name="Google Shape;194;p25"/>
            <p:cNvSpPr/>
            <p:nvPr/>
          </p:nvSpPr>
          <p:spPr>
            <a:xfrm>
              <a:off x="1532100" y="3453325"/>
              <a:ext cx="121500" cy="121500"/>
            </a:xfrm>
            <a:prstGeom prst="ellipse">
              <a:avLst/>
            </a:prstGeom>
            <a:solidFill>
              <a:srgbClr val="39C0BA"/>
            </a:solidFill>
            <a:ln w="28575" cap="flat" cmpd="sng">
              <a:solidFill>
                <a:srgbClr val="2E3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5" name="Google Shape;195;p25"/>
            <p:cNvCxnSpPr>
              <a:stCxn id="194" idx="4"/>
            </p:cNvCxnSpPr>
            <p:nvPr/>
          </p:nvCxnSpPr>
          <p:spPr>
            <a:xfrm>
              <a:off x="1592850" y="3574825"/>
              <a:ext cx="0" cy="219300"/>
            </a:xfrm>
            <a:prstGeom prst="straightConnector1">
              <a:avLst/>
            </a:prstGeom>
            <a:noFill/>
            <a:ln w="9525" cap="flat" cmpd="sng">
              <a:solidFill>
                <a:srgbClr val="999FA9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RNCP &amp; PROVENANCE DU PROJET – C 1.1</a:t>
            </a:r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Contexte RNCP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Certification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1er soutenance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Expert SI (Data)</a:t>
            </a:r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Les profiles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Banque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Industrie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Expériences IT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Parcours pro</a:t>
            </a: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3"/>
          </p:nvPr>
        </p:nvSpPr>
        <p:spPr>
          <a:xfrm>
            <a:off x="6219022" y="1192298"/>
            <a:ext cx="3148815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D’ou sort le projet ?</a:t>
            </a:r>
            <a:endParaRPr b="1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Problème réel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Usine =SE=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Contrainte quotidienne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Sponsor du projet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5863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ctrTitle" idx="4294967295"/>
          </p:nvPr>
        </p:nvSpPr>
        <p:spPr>
          <a:xfrm>
            <a:off x="1377875" y="1991813"/>
            <a:ext cx="477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</a:rPr>
              <a:t>89,526,124</a:t>
            </a:r>
            <a:endParaRPr sz="6000" b="1">
              <a:solidFill>
                <a:schemeClr val="dk1"/>
              </a:solidFill>
            </a:endParaRPr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4294967295"/>
          </p:nvPr>
        </p:nvSpPr>
        <p:spPr>
          <a:xfrm>
            <a:off x="1377900" y="2840063"/>
            <a:ext cx="4776600" cy="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Whoa! That’s a big number, aren’t you proud?</a:t>
            </a:r>
            <a:endParaRPr sz="2400"/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ctrTitle" idx="4294967295"/>
          </p:nvPr>
        </p:nvSpPr>
        <p:spPr>
          <a:xfrm>
            <a:off x="1284950" y="705150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89,526,124$</a:t>
            </a:r>
            <a:endParaRPr sz="4800" b="1"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4294967295"/>
          </p:nvPr>
        </p:nvSpPr>
        <p:spPr>
          <a:xfrm>
            <a:off x="1284950" y="1316060"/>
            <a:ext cx="70971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10" name="Google Shape;210;p27"/>
          <p:cNvSpPr txBox="1">
            <a:spLocks noGrp="1"/>
          </p:cNvSpPr>
          <p:nvPr>
            <p:ph type="ctrTitle" idx="4294967295"/>
          </p:nvPr>
        </p:nvSpPr>
        <p:spPr>
          <a:xfrm>
            <a:off x="1284950" y="3334053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100%</a:t>
            </a:r>
            <a:endParaRPr sz="4800" b="1"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4294967295"/>
          </p:nvPr>
        </p:nvSpPr>
        <p:spPr>
          <a:xfrm>
            <a:off x="1284950" y="3944963"/>
            <a:ext cx="70971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12" name="Google Shape;212;p27"/>
          <p:cNvSpPr txBox="1">
            <a:spLocks noGrp="1"/>
          </p:cNvSpPr>
          <p:nvPr>
            <p:ph type="ctrTitle" idx="4294967295"/>
          </p:nvPr>
        </p:nvSpPr>
        <p:spPr>
          <a:xfrm>
            <a:off x="1284950" y="2019601"/>
            <a:ext cx="70971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185,244 users</a:t>
            </a:r>
            <a:endParaRPr sz="4800" b="1"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4294967295"/>
          </p:nvPr>
        </p:nvSpPr>
        <p:spPr>
          <a:xfrm>
            <a:off x="1284950" y="2630511"/>
            <a:ext cx="70971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14" name="Google Shape;214;p2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844675" y="105165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844675" y="368055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222" name="Google Shape;222;p28"/>
          <p:cNvCxnSpPr/>
          <p:nvPr/>
        </p:nvCxnSpPr>
        <p:spPr>
          <a:xfrm rot="10800000">
            <a:off x="1529307" y="3621639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223" name="Google Shape;223;p28"/>
          <p:cNvCxnSpPr/>
          <p:nvPr/>
        </p:nvCxnSpPr>
        <p:spPr>
          <a:xfrm rot="10800000">
            <a:off x="1529307" y="1082345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4" name="Google Shape;224;p28"/>
          <p:cNvSpPr txBox="1"/>
          <p:nvPr/>
        </p:nvSpPr>
        <p:spPr>
          <a:xfrm>
            <a:off x="2215650" y="2709713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Second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2215651" y="3979369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Last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2215650" y="1440056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First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27" name="Google Shape;227;p28"/>
          <p:cNvCxnSpPr/>
          <p:nvPr/>
        </p:nvCxnSpPr>
        <p:spPr>
          <a:xfrm rot="10800000">
            <a:off x="1529307" y="2351992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REVIEW SOME CONCEPTS</a:t>
            </a:r>
            <a:endParaRPr dirty="0"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1165475" y="11792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2"/>
          </p:nvPr>
        </p:nvSpPr>
        <p:spPr>
          <a:xfrm>
            <a:off x="3692250" y="11792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Blue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colour of the clear sky and the deep sea. It is located between violet and green on the optical spectrum.</a:t>
            </a:r>
            <a:endParaRPr sz="1200" dirty="0"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3"/>
          </p:nvPr>
        </p:nvSpPr>
        <p:spPr>
          <a:xfrm>
            <a:off x="6219025" y="11792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1165475" y="28937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2"/>
          </p:nvPr>
        </p:nvSpPr>
        <p:spPr>
          <a:xfrm>
            <a:off x="3692250" y="28937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3"/>
          </p:nvPr>
        </p:nvSpPr>
        <p:spPr>
          <a:xfrm>
            <a:off x="6219025" y="2893781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40" name="Google Shape;240;p29"/>
          <p:cNvGrpSpPr/>
          <p:nvPr/>
        </p:nvGrpSpPr>
        <p:grpSpPr>
          <a:xfrm>
            <a:off x="1286340" y="974626"/>
            <a:ext cx="312754" cy="287131"/>
            <a:chOff x="1236875" y="1623900"/>
            <a:chExt cx="465200" cy="455475"/>
          </a:xfrm>
        </p:grpSpPr>
        <p:sp>
          <p:nvSpPr>
            <p:cNvPr id="241" name="Google Shape;241;p2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3809392" y="977500"/>
            <a:ext cx="293123" cy="274839"/>
            <a:chOff x="1923675" y="1633650"/>
            <a:chExt cx="436000" cy="435975"/>
          </a:xfrm>
        </p:grpSpPr>
        <p:sp>
          <p:nvSpPr>
            <p:cNvPr id="249" name="Google Shape;249;p2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9"/>
          <p:cNvSpPr/>
          <p:nvPr/>
        </p:nvSpPr>
        <p:spPr>
          <a:xfrm>
            <a:off x="1285550" y="2710460"/>
            <a:ext cx="269374" cy="252586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9"/>
          <p:cNvGrpSpPr/>
          <p:nvPr/>
        </p:nvGrpSpPr>
        <p:grpSpPr>
          <a:xfrm>
            <a:off x="3798515" y="2677513"/>
            <a:ext cx="239893" cy="318588"/>
            <a:chOff x="3979850" y="1598950"/>
            <a:chExt cx="356825" cy="505375"/>
          </a:xfrm>
        </p:grpSpPr>
        <p:sp>
          <p:nvSpPr>
            <p:cNvPr id="257" name="Google Shape;257;p2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29"/>
          <p:cNvGrpSpPr/>
          <p:nvPr/>
        </p:nvGrpSpPr>
        <p:grpSpPr>
          <a:xfrm>
            <a:off x="6312831" y="2745832"/>
            <a:ext cx="316031" cy="181949"/>
            <a:chOff x="4595425" y="1707325"/>
            <a:chExt cx="470075" cy="288625"/>
          </a:xfrm>
        </p:grpSpPr>
        <p:sp>
          <p:nvSpPr>
            <p:cNvPr id="260" name="Google Shape;260;p2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29"/>
          <p:cNvGrpSpPr/>
          <p:nvPr/>
        </p:nvGrpSpPr>
        <p:grpSpPr>
          <a:xfrm>
            <a:off x="6343673" y="979622"/>
            <a:ext cx="295560" cy="277140"/>
            <a:chOff x="2594050" y="1631825"/>
            <a:chExt cx="439625" cy="439625"/>
          </a:xfrm>
        </p:grpSpPr>
        <p:sp>
          <p:nvSpPr>
            <p:cNvPr id="266" name="Google Shape;266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You can copy&amp;paste graphs from Excel or Google Sheets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cxnSp>
        <p:nvCxnSpPr>
          <p:cNvPr id="277" name="Google Shape;277;p3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4000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3000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2000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1000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0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3948360" y="1228462"/>
            <a:ext cx="233700" cy="270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1319400" y="2278688"/>
            <a:ext cx="32313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MOBILE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00" name="Google Shape;300;p3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6200687" y="4493184"/>
            <a:ext cx="422999" cy="150972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1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03" name="Google Shape;303;p31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body" idx="4294967295"/>
          </p:nvPr>
        </p:nvSpPr>
        <p:spPr>
          <a:xfrm>
            <a:off x="1319400" y="2278688"/>
            <a:ext cx="32313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TABLET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pSp>
        <p:nvGrpSpPr>
          <p:cNvPr id="313" name="Google Shape;313;p32"/>
          <p:cNvGrpSpPr/>
          <p:nvPr/>
        </p:nvGrpSpPr>
        <p:grpSpPr>
          <a:xfrm>
            <a:off x="5011702" y="465959"/>
            <a:ext cx="2736410" cy="4222433"/>
            <a:chOff x="5011702" y="465959"/>
            <a:chExt cx="2736410" cy="4222433"/>
          </a:xfrm>
        </p:grpSpPr>
        <p:sp>
          <p:nvSpPr>
            <p:cNvPr id="314" name="Google Shape;314;p32"/>
            <p:cNvSpPr/>
            <p:nvPr/>
          </p:nvSpPr>
          <p:spPr>
            <a:xfrm>
              <a:off x="5011702" y="465959"/>
              <a:ext cx="2736410" cy="4222433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6268155" y="4422593"/>
              <a:ext cx="225015" cy="144999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251531" y="633587"/>
              <a:ext cx="43826" cy="43806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340634" y="615452"/>
              <a:ext cx="80056" cy="80056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body" idx="4294967295"/>
          </p:nvPr>
        </p:nvSpPr>
        <p:spPr>
          <a:xfrm>
            <a:off x="1319400" y="2278700"/>
            <a:ext cx="23256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DESKTOP PROJECT</a:t>
            </a:r>
            <a:endParaRPr sz="18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325" name="Google Shape;325;p33"/>
          <p:cNvGrpSpPr/>
          <p:nvPr/>
        </p:nvGrpSpPr>
        <p:grpSpPr>
          <a:xfrm>
            <a:off x="3938374" y="1462324"/>
            <a:ext cx="4542205" cy="2661224"/>
            <a:chOff x="3938374" y="1462324"/>
            <a:chExt cx="4542205" cy="2661224"/>
          </a:xfrm>
        </p:grpSpPr>
        <p:sp>
          <p:nvSpPr>
            <p:cNvPr id="326" name="Google Shape;326;p33"/>
            <p:cNvSpPr/>
            <p:nvPr/>
          </p:nvSpPr>
          <p:spPr>
            <a:xfrm>
              <a:off x="4309824" y="146232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938374" y="4053515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938374" y="3997489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2718" y="3997489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609044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Thanks!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3F3F3"/>
                </a:solidFill>
              </a:rPr>
              <a:t>ANY QUESTIONS?</a:t>
            </a:r>
            <a:endParaRPr sz="3600" b="1">
              <a:solidFill>
                <a:srgbClr val="F3F3F3"/>
              </a:solidFill>
            </a:endParaRPr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4294967295"/>
          </p:nvPr>
        </p:nvSpPr>
        <p:spPr>
          <a:xfrm>
            <a:off x="1336100" y="2771569"/>
            <a:ext cx="7337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You can find me at</a:t>
            </a:r>
            <a:endParaRPr sz="22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@username</a:t>
            </a:r>
            <a:endParaRPr sz="220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user@mail.me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body" idx="1"/>
          </p:nvPr>
        </p:nvSpPr>
        <p:spPr>
          <a:xfrm>
            <a:off x="1165498" y="1130515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F3F3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2400"/>
              <a:buChar char="◦"/>
            </a:pPr>
            <a:r>
              <a:rPr lang="en" sz="2400">
                <a:solidFill>
                  <a:srgbClr val="F3F3F3"/>
                </a:solidFill>
              </a:rPr>
              <a:t>Presentation template by </a:t>
            </a:r>
            <a:r>
              <a:rPr lang="en" sz="2400" u="sng">
                <a:solidFill>
                  <a:srgbClr val="F3F3F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F3F3F3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◦"/>
            </a:pPr>
            <a:r>
              <a:rPr lang="en" sz="2400">
                <a:solidFill>
                  <a:srgbClr val="F3F3F3"/>
                </a:solidFill>
              </a:rPr>
              <a:t>Photographs by </a:t>
            </a:r>
            <a:r>
              <a:rPr lang="en" sz="2400" u="sng">
                <a:solidFill>
                  <a:srgbClr val="F3F3F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CONTEXTE &amp; FAITS GENERATEURS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Contexte RNCP &amp; Provenance du projet – C 1.1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Contexte usine &amp; routine de création de planning – C 1.1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Etat actuel de la routine – C 1.7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But, objectifs &amp; périmètre du projet – C 1.1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212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body" idx="1"/>
          </p:nvPr>
        </p:nvSpPr>
        <p:spPr>
          <a:xfrm>
            <a:off x="1165500" y="1224625"/>
            <a:ext cx="6858000" cy="29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This presentations uses the following typographies:</a:t>
            </a: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◦"/>
            </a:pPr>
            <a:r>
              <a:rPr lang="en" sz="2000">
                <a:solidFill>
                  <a:srgbClr val="FFFFFF"/>
                </a:solidFill>
              </a:rPr>
              <a:t>Titles &amp; body copy: </a:t>
            </a:r>
            <a:r>
              <a:rPr lang="en" sz="2000" b="1">
                <a:solidFill>
                  <a:srgbClr val="FFFFFF"/>
                </a:solidFill>
              </a:rPr>
              <a:t>Quicksand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Download for free at: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https://www.fontsquirrel.com/fonts/quicksand</a:t>
            </a:r>
            <a:endParaRPr sz="2000" b="1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1165475" y="4095450"/>
            <a:ext cx="7674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Extra Resources</a:t>
            </a:r>
            <a:endParaRPr/>
          </a:p>
        </p:txBody>
      </p:sp>
      <p:sp>
        <p:nvSpPr>
          <p:cNvPr id="359" name="Google Shape;359;p37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7872035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DEC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7281023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NOV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6690011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OCT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6098999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SEP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5507987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AUG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1" name="Google Shape;371;p38"/>
          <p:cNvSpPr/>
          <p:nvPr/>
        </p:nvSpPr>
        <p:spPr>
          <a:xfrm>
            <a:off x="4916975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JUL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4325963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JUN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3734951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MAY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4" name="Google Shape;374;p38"/>
          <p:cNvSpPr/>
          <p:nvPr/>
        </p:nvSpPr>
        <p:spPr>
          <a:xfrm>
            <a:off x="3143939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APR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2552927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MAR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6" name="Google Shape;376;p38"/>
          <p:cNvSpPr/>
          <p:nvPr/>
        </p:nvSpPr>
        <p:spPr>
          <a:xfrm>
            <a:off x="1961915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FEB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7" name="Google Shape;377;p38"/>
          <p:cNvSpPr/>
          <p:nvPr/>
        </p:nvSpPr>
        <p:spPr>
          <a:xfrm>
            <a:off x="1370903" y="2451150"/>
            <a:ext cx="736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JAN</a:t>
            </a:r>
            <a:endParaRPr sz="1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8" name="Google Shape;378;p38"/>
          <p:cNvSpPr/>
          <p:nvPr/>
        </p:nvSpPr>
        <p:spPr>
          <a:xfrm>
            <a:off x="946250" y="2451150"/>
            <a:ext cx="5706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9" name="Google Shape;379;p38"/>
          <p:cNvCxnSpPr/>
          <p:nvPr/>
        </p:nvCxnSpPr>
        <p:spPr>
          <a:xfrm rot="10800000">
            <a:off x="1634711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38"/>
          <p:cNvSpPr txBox="1"/>
          <p:nvPr/>
        </p:nvSpPr>
        <p:spPr>
          <a:xfrm>
            <a:off x="1597982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1" name="Google Shape;381;p38"/>
          <p:cNvCxnSpPr/>
          <p:nvPr/>
        </p:nvCxnSpPr>
        <p:spPr>
          <a:xfrm rot="10800000">
            <a:off x="2817690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38"/>
          <p:cNvSpPr txBox="1"/>
          <p:nvPr/>
        </p:nvSpPr>
        <p:spPr>
          <a:xfrm>
            <a:off x="2782310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Red is the colour of danger and courage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4000670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38"/>
          <p:cNvSpPr txBox="1"/>
          <p:nvPr/>
        </p:nvSpPr>
        <p:spPr>
          <a:xfrm>
            <a:off x="3966638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 rot="10800000">
            <a:off x="5183649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38"/>
          <p:cNvSpPr txBox="1"/>
          <p:nvPr/>
        </p:nvSpPr>
        <p:spPr>
          <a:xfrm>
            <a:off x="5150967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rot="10800000">
            <a:off x="6366628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38"/>
          <p:cNvSpPr txBox="1"/>
          <p:nvPr/>
        </p:nvSpPr>
        <p:spPr>
          <a:xfrm>
            <a:off x="6335295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 rot="10800000">
            <a:off x="7549607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38"/>
          <p:cNvSpPr txBox="1"/>
          <p:nvPr/>
        </p:nvSpPr>
        <p:spPr>
          <a:xfrm>
            <a:off x="7519623" y="142240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 rot="10800000">
            <a:off x="2235286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38"/>
          <p:cNvSpPr txBox="1"/>
          <p:nvPr/>
        </p:nvSpPr>
        <p:spPr>
          <a:xfrm>
            <a:off x="2172486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93" name="Google Shape;393;p38"/>
          <p:cNvCxnSpPr/>
          <p:nvPr/>
        </p:nvCxnSpPr>
        <p:spPr>
          <a:xfrm rot="10800000">
            <a:off x="3418265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4" name="Google Shape;394;p38"/>
          <p:cNvSpPr txBox="1"/>
          <p:nvPr/>
        </p:nvSpPr>
        <p:spPr>
          <a:xfrm>
            <a:off x="3363668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95" name="Google Shape;395;p38"/>
          <p:cNvCxnSpPr/>
          <p:nvPr/>
        </p:nvCxnSpPr>
        <p:spPr>
          <a:xfrm rot="10800000">
            <a:off x="4601244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6" name="Google Shape;396;p38"/>
          <p:cNvSpPr txBox="1"/>
          <p:nvPr/>
        </p:nvSpPr>
        <p:spPr>
          <a:xfrm>
            <a:off x="4554849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97" name="Google Shape;397;p38"/>
          <p:cNvCxnSpPr/>
          <p:nvPr/>
        </p:nvCxnSpPr>
        <p:spPr>
          <a:xfrm rot="10800000">
            <a:off x="5784223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8" name="Google Shape;398;p38"/>
          <p:cNvSpPr txBox="1"/>
          <p:nvPr/>
        </p:nvSpPr>
        <p:spPr>
          <a:xfrm>
            <a:off x="5746030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Red is the colour of danger and courage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99" name="Google Shape;399;p38"/>
          <p:cNvCxnSpPr/>
          <p:nvPr/>
        </p:nvCxnSpPr>
        <p:spPr>
          <a:xfrm rot="10800000">
            <a:off x="696720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0" name="Google Shape;400;p38"/>
          <p:cNvSpPr txBox="1"/>
          <p:nvPr/>
        </p:nvSpPr>
        <p:spPr>
          <a:xfrm>
            <a:off x="6937212" y="3343350"/>
            <a:ext cx="1118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01" name="Google Shape;401;p38"/>
          <p:cNvCxnSpPr/>
          <p:nvPr/>
        </p:nvCxnSpPr>
        <p:spPr>
          <a:xfrm rot="10800000">
            <a:off x="8150181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2" name="Google Shape;402;p38"/>
          <p:cNvSpPr txBox="1"/>
          <p:nvPr/>
        </p:nvSpPr>
        <p:spPr>
          <a:xfrm>
            <a:off x="8116347" y="3343350"/>
            <a:ext cx="92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8" name="Google Shape;408;p3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2" name="Google Shape;412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15" name="Google Shape;415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8" name="Google Shape;418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1" name="Google Shape;421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6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3" name="Google Shape;423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24" name="Google Shape;424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6" name="Google Shape;426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27" name="Google Shape;427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29" name="Google Shape;429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Red is the colour of danger and courage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 sz="9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0" name="Google Shape;440;p4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aphicFrame>
        <p:nvGraphicFramePr>
          <p:cNvPr id="441" name="Google Shape;441;p40"/>
          <p:cNvGraphicFramePr/>
          <p:nvPr/>
        </p:nvGraphicFramePr>
        <p:xfrm>
          <a:off x="950200" y="1101481"/>
          <a:ext cx="7824925" cy="3660750"/>
        </p:xfrm>
        <a:graphic>
          <a:graphicData uri="http://schemas.openxmlformats.org/drawingml/2006/table">
            <a:tbl>
              <a:tblPr>
                <a:noFill/>
                <a:tableStyleId>{8CE042EE-030E-48AD-AEE1-48DBF1C2F338}</a:tableStyleId>
              </a:tblPr>
              <a:tblGrid>
                <a:gridCol w="134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2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6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Week 1</a:t>
                      </a:r>
                      <a:endParaRPr sz="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Week 2</a:t>
                      </a:r>
                      <a:endParaRPr sz="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1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2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◆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3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4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◆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5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◆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6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7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 8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7" name="Google Shape;447;p4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448" name="Google Shape;448;p41"/>
          <p:cNvSpPr/>
          <p:nvPr/>
        </p:nvSpPr>
        <p:spPr>
          <a:xfrm>
            <a:off x="939475" y="1363400"/>
            <a:ext cx="3886500" cy="15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STRENGTHS</a:t>
            </a:r>
            <a:endParaRPr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4986812" y="1363400"/>
            <a:ext cx="3886500" cy="15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WEAKNESSES</a:t>
            </a:r>
            <a:endParaRPr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Yellow is the color of gold, butter and ripe lemons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939475" y="3121900"/>
            <a:ext cx="3886500" cy="15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Black is the color of ebony and of outer space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OPPORTUNITIES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4986812" y="3121900"/>
            <a:ext cx="3886500" cy="15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White is the color of milk and fresh snow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THREATS</a:t>
            </a:r>
            <a:endParaRPr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3616807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"/>
          <p:cNvSpPr/>
          <p:nvPr/>
        </p:nvSpPr>
        <p:spPr>
          <a:xfrm rot="5400000">
            <a:off x="3784302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1"/>
          <p:cNvSpPr/>
          <p:nvPr/>
        </p:nvSpPr>
        <p:spPr>
          <a:xfrm rot="10800000">
            <a:off x="3784302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1"/>
          <p:cNvSpPr/>
          <p:nvPr/>
        </p:nvSpPr>
        <p:spPr>
          <a:xfrm rot="-5400000">
            <a:off x="3616807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1"/>
          <p:cNvSpPr/>
          <p:nvPr/>
        </p:nvSpPr>
        <p:spPr>
          <a:xfrm>
            <a:off x="4173282" y="2242577"/>
            <a:ext cx="319306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icksand"/>
              </a:rPr>
              <a:t>S</a:t>
            </a:r>
          </a:p>
        </p:txBody>
      </p:sp>
      <p:sp>
        <p:nvSpPr>
          <p:cNvPr id="457" name="Google Shape;457;p41"/>
          <p:cNvSpPr/>
          <p:nvPr/>
        </p:nvSpPr>
        <p:spPr>
          <a:xfrm>
            <a:off x="5182144" y="2250297"/>
            <a:ext cx="562645" cy="4341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icksand"/>
              </a:rPr>
              <a:t>W</a:t>
            </a:r>
          </a:p>
        </p:txBody>
      </p:sp>
      <p:sp>
        <p:nvSpPr>
          <p:cNvPr id="458" name="Google Shape;458;p41"/>
          <p:cNvSpPr/>
          <p:nvPr/>
        </p:nvSpPr>
        <p:spPr>
          <a:xfrm>
            <a:off x="4138696" y="3348952"/>
            <a:ext cx="419359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icksand"/>
              </a:rPr>
              <a:t>O</a:t>
            </a:r>
          </a:p>
        </p:txBody>
      </p:sp>
      <p:sp>
        <p:nvSpPr>
          <p:cNvPr id="459" name="Google Shape;459;p41"/>
          <p:cNvSpPr/>
          <p:nvPr/>
        </p:nvSpPr>
        <p:spPr>
          <a:xfrm>
            <a:off x="5296402" y="3356672"/>
            <a:ext cx="349569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icksand"/>
              </a:rPr>
              <a:t>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>
            <a:spLocks noGrp="1"/>
          </p:cNvSpPr>
          <p:nvPr>
            <p:ph type="title" idx="4294967295"/>
          </p:nvPr>
        </p:nvSpPr>
        <p:spPr>
          <a:xfrm>
            <a:off x="943375" y="256825"/>
            <a:ext cx="77142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65" name="Google Shape;465;p42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466" name="Google Shape;466;p42"/>
          <p:cNvSpPr txBox="1"/>
          <p:nvPr/>
        </p:nvSpPr>
        <p:spPr>
          <a:xfrm>
            <a:off x="2486264" y="674807"/>
            <a:ext cx="1542900" cy="142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Key Activities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8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2486264" y="2102017"/>
            <a:ext cx="1542900" cy="142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Key Resources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4029153" y="674807"/>
            <a:ext cx="1542900" cy="2854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Value Propositions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5572041" y="674807"/>
            <a:ext cx="1542900" cy="142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Customer Relationships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5572041" y="2102017"/>
            <a:ext cx="1542900" cy="14271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Channels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7114930" y="674807"/>
            <a:ext cx="1542900" cy="2854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Customer Segments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2" name="Google Shape;472;p42"/>
          <p:cNvSpPr txBox="1"/>
          <p:nvPr/>
        </p:nvSpPr>
        <p:spPr>
          <a:xfrm>
            <a:off x="943375" y="674807"/>
            <a:ext cx="1542900" cy="2854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Key Partners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8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3" name="Google Shape;473;p42"/>
          <p:cNvSpPr txBox="1"/>
          <p:nvPr/>
        </p:nvSpPr>
        <p:spPr>
          <a:xfrm>
            <a:off x="943375" y="3529228"/>
            <a:ext cx="3857100" cy="11055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Cost Structure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4" name="Google Shape;474;p42"/>
          <p:cNvSpPr txBox="1"/>
          <p:nvPr/>
        </p:nvSpPr>
        <p:spPr>
          <a:xfrm>
            <a:off x="4800597" y="3529228"/>
            <a:ext cx="3857100" cy="11055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Revenue Streams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9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4538716" y="3597281"/>
            <a:ext cx="193687" cy="19256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/>
          <p:nvPr/>
        </p:nvSpPr>
        <p:spPr>
          <a:xfrm>
            <a:off x="6853603" y="743074"/>
            <a:ext cx="193131" cy="173366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2"/>
          <p:cNvSpPr/>
          <p:nvPr/>
        </p:nvSpPr>
        <p:spPr>
          <a:xfrm>
            <a:off x="2232188" y="743069"/>
            <a:ext cx="185793" cy="18579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/>
          <p:nvPr/>
        </p:nvSpPr>
        <p:spPr>
          <a:xfrm>
            <a:off x="8412880" y="743004"/>
            <a:ext cx="176751" cy="186349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42"/>
          <p:cNvGrpSpPr/>
          <p:nvPr/>
        </p:nvGrpSpPr>
        <p:grpSpPr>
          <a:xfrm>
            <a:off x="8385810" y="3597309"/>
            <a:ext cx="203854" cy="147955"/>
            <a:chOff x="4604550" y="3714775"/>
            <a:chExt cx="439625" cy="319075"/>
          </a:xfrm>
        </p:grpSpPr>
        <p:sp>
          <p:nvSpPr>
            <p:cNvPr id="480" name="Google Shape;480;p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2"/>
          <p:cNvGrpSpPr/>
          <p:nvPr/>
        </p:nvGrpSpPr>
        <p:grpSpPr>
          <a:xfrm>
            <a:off x="5335002" y="743031"/>
            <a:ext cx="168856" cy="215157"/>
            <a:chOff x="1959600" y="4980625"/>
            <a:chExt cx="364150" cy="464000"/>
          </a:xfrm>
        </p:grpSpPr>
        <p:sp>
          <p:nvSpPr>
            <p:cNvPr id="483" name="Google Shape;483;p4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42"/>
          <p:cNvGrpSpPr/>
          <p:nvPr/>
        </p:nvGrpSpPr>
        <p:grpSpPr>
          <a:xfrm>
            <a:off x="6797050" y="2170102"/>
            <a:ext cx="249598" cy="239431"/>
            <a:chOff x="5233525" y="4954450"/>
            <a:chExt cx="538275" cy="516350"/>
          </a:xfrm>
        </p:grpSpPr>
        <p:sp>
          <p:nvSpPr>
            <p:cNvPr id="491" name="Google Shape;491;p4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42"/>
          <p:cNvGrpSpPr/>
          <p:nvPr/>
        </p:nvGrpSpPr>
        <p:grpSpPr>
          <a:xfrm>
            <a:off x="3714197" y="2170105"/>
            <a:ext cx="254119" cy="230969"/>
            <a:chOff x="4556450" y="4963575"/>
            <a:chExt cx="548025" cy="498100"/>
          </a:xfrm>
        </p:grpSpPr>
        <p:sp>
          <p:nvSpPr>
            <p:cNvPr id="503" name="Google Shape;503;p4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42"/>
          <p:cNvSpPr/>
          <p:nvPr/>
        </p:nvSpPr>
        <p:spPr>
          <a:xfrm>
            <a:off x="3757133" y="743073"/>
            <a:ext cx="203857" cy="20391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14" name="Google Shape;514;p4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515" name="Google Shape;515;p43"/>
          <p:cNvGrpSpPr/>
          <p:nvPr/>
        </p:nvGrpSpPr>
        <p:grpSpPr>
          <a:xfrm>
            <a:off x="1312492" y="1413043"/>
            <a:ext cx="3608219" cy="3243858"/>
            <a:chOff x="855292" y="1413043"/>
            <a:chExt cx="3608219" cy="3243858"/>
          </a:xfrm>
        </p:grpSpPr>
        <p:sp>
          <p:nvSpPr>
            <p:cNvPr id="516" name="Google Shape;516;p43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accent5"/>
                  </a:solidFill>
                  <a:latin typeface="Quicksand"/>
                  <a:ea typeface="Quicksand"/>
                  <a:cs typeface="Quicksand"/>
                  <a:sym typeface="Quicksand"/>
                </a:rPr>
                <a:t>LOYALTY</a:t>
              </a:r>
              <a:endParaRPr sz="1200" b="1" i="0" u="none" strike="noStrike" cap="non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cxnSp>
        <p:nvCxnSpPr>
          <p:cNvPr id="523" name="Google Shape;523;p43"/>
          <p:cNvCxnSpPr/>
          <p:nvPr/>
        </p:nvCxnSpPr>
        <p:spPr>
          <a:xfrm>
            <a:off x="48407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4" name="Google Shape;524;p43"/>
          <p:cNvSpPr txBox="1"/>
          <p:nvPr/>
        </p:nvSpPr>
        <p:spPr>
          <a:xfrm>
            <a:off x="5959250" y="1778025"/>
            <a:ext cx="139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25" name="Google Shape;525;p43"/>
          <p:cNvCxnSpPr/>
          <p:nvPr/>
        </p:nvCxnSpPr>
        <p:spPr>
          <a:xfrm>
            <a:off x="46850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6" name="Google Shape;526;p43"/>
          <p:cNvSpPr txBox="1"/>
          <p:nvPr/>
        </p:nvSpPr>
        <p:spPr>
          <a:xfrm>
            <a:off x="5959250" y="2259640"/>
            <a:ext cx="139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27" name="Google Shape;527;p43"/>
          <p:cNvCxnSpPr/>
          <p:nvPr/>
        </p:nvCxnSpPr>
        <p:spPr>
          <a:xfrm>
            <a:off x="44638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8" name="Google Shape;528;p43"/>
          <p:cNvSpPr txBox="1"/>
          <p:nvPr/>
        </p:nvSpPr>
        <p:spPr>
          <a:xfrm>
            <a:off x="5959250" y="2741255"/>
            <a:ext cx="139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29" name="Google Shape;529;p43"/>
          <p:cNvCxnSpPr/>
          <p:nvPr/>
        </p:nvCxnSpPr>
        <p:spPr>
          <a:xfrm>
            <a:off x="42754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0" name="Google Shape;530;p43"/>
          <p:cNvSpPr txBox="1"/>
          <p:nvPr/>
        </p:nvSpPr>
        <p:spPr>
          <a:xfrm>
            <a:off x="5959250" y="3222870"/>
            <a:ext cx="139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40705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2" name="Google Shape;532;p43"/>
          <p:cNvSpPr txBox="1"/>
          <p:nvPr/>
        </p:nvSpPr>
        <p:spPr>
          <a:xfrm>
            <a:off x="5959250" y="3704485"/>
            <a:ext cx="139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33" name="Google Shape;533;p43"/>
          <p:cNvCxnSpPr/>
          <p:nvPr/>
        </p:nvCxnSpPr>
        <p:spPr>
          <a:xfrm>
            <a:off x="38575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4" name="Google Shape;534;p43"/>
          <p:cNvSpPr txBox="1"/>
          <p:nvPr/>
        </p:nvSpPr>
        <p:spPr>
          <a:xfrm>
            <a:off x="5959250" y="4186100"/>
            <a:ext cx="1398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Insert your content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541" name="Google Shape;541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236300" y="15313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1241325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Imani Jackson</a:t>
            </a:r>
            <a:br>
              <a:rPr lang="en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43" name="Google Shape;54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6025" y="15313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4" name="Google Shape;544;p44"/>
          <p:cNvSpPr txBox="1"/>
          <p:nvPr/>
        </p:nvSpPr>
        <p:spPr>
          <a:xfrm>
            <a:off x="322105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Marcos Galán</a:t>
            </a:r>
            <a:br>
              <a:rPr lang="en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45" name="Google Shape;545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5195750" y="15313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6" name="Google Shape;546;p44"/>
          <p:cNvSpPr txBox="1"/>
          <p:nvPr/>
        </p:nvSpPr>
        <p:spPr>
          <a:xfrm>
            <a:off x="5200775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Ixchel Valdía</a:t>
            </a:r>
            <a:br>
              <a:rPr lang="en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7175475" y="15313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7180500" y="31504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Nils Årud</a:t>
            </a:r>
            <a:br>
              <a:rPr lang="en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JOB TITLE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Blue is the colour of the clear sky and the deep sea</a:t>
            </a: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"/>
          <p:cNvSpPr txBox="1">
            <a:spLocks noGrp="1"/>
          </p:cNvSpPr>
          <p:nvPr>
            <p:ph type="title" idx="4294967295"/>
          </p:nvPr>
        </p:nvSpPr>
        <p:spPr>
          <a:xfrm>
            <a:off x="953000" y="0"/>
            <a:ext cx="77238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54" name="Google Shape;554;p45"/>
          <p:cNvSpPr/>
          <p:nvPr/>
        </p:nvSpPr>
        <p:spPr>
          <a:xfrm>
            <a:off x="952240" y="620372"/>
            <a:ext cx="7611900" cy="3902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45"/>
          <p:cNvGrpSpPr/>
          <p:nvPr/>
        </p:nvGrpSpPr>
        <p:grpSpPr>
          <a:xfrm>
            <a:off x="1110850" y="620377"/>
            <a:ext cx="7294978" cy="3902517"/>
            <a:chOff x="638138" y="467100"/>
            <a:chExt cx="7867750" cy="4194000"/>
          </a:xfrm>
        </p:grpSpPr>
        <p:cxnSp>
          <p:nvCxnSpPr>
            <p:cNvPr id="556" name="Google Shape;556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2" name="Google Shape;602;p4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pSp>
        <p:nvGrpSpPr>
          <p:cNvPr id="603" name="Google Shape;603;p45"/>
          <p:cNvGrpSpPr/>
          <p:nvPr/>
        </p:nvGrpSpPr>
        <p:grpSpPr>
          <a:xfrm>
            <a:off x="952227" y="782991"/>
            <a:ext cx="7611691" cy="3577359"/>
            <a:chOff x="467088" y="642474"/>
            <a:chExt cx="4194000" cy="3858239"/>
          </a:xfrm>
        </p:grpSpPr>
        <p:cxnSp>
          <p:nvCxnSpPr>
            <p:cNvPr id="604" name="Google Shape;604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26" name="Google Shape;626;p45"/>
          <p:cNvCxnSpPr/>
          <p:nvPr/>
        </p:nvCxnSpPr>
        <p:spPr>
          <a:xfrm>
            <a:off x="4758196" y="620372"/>
            <a:ext cx="0" cy="3902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27" name="Google Shape;627;p45"/>
          <p:cNvCxnSpPr/>
          <p:nvPr/>
        </p:nvCxnSpPr>
        <p:spPr>
          <a:xfrm>
            <a:off x="952240" y="2571610"/>
            <a:ext cx="7611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28" name="Google Shape;628;p45"/>
          <p:cNvSpPr txBox="1"/>
          <p:nvPr/>
        </p:nvSpPr>
        <p:spPr>
          <a:xfrm rot="-5400000">
            <a:off x="203029" y="2494906"/>
            <a:ext cx="1192800" cy="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LOW VALUE 1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9" name="Google Shape;629;p45"/>
          <p:cNvSpPr txBox="1"/>
          <p:nvPr/>
        </p:nvSpPr>
        <p:spPr>
          <a:xfrm rot="5400000">
            <a:off x="8120610" y="2494978"/>
            <a:ext cx="1192800" cy="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HIGH VALUE 1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0" name="Google Shape;630;p45"/>
          <p:cNvSpPr txBox="1"/>
          <p:nvPr/>
        </p:nvSpPr>
        <p:spPr>
          <a:xfrm>
            <a:off x="4161861" y="4599012"/>
            <a:ext cx="1192800" cy="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LOW VALUE 2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>
            <a:off x="4161815" y="390899"/>
            <a:ext cx="1192800" cy="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HIGH VALUE 2</a:t>
            </a:r>
            <a:endParaRPr sz="8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2" name="Google Shape;632;p45"/>
          <p:cNvSpPr/>
          <p:nvPr/>
        </p:nvSpPr>
        <p:spPr>
          <a:xfrm>
            <a:off x="5882727" y="1229397"/>
            <a:ext cx="927300" cy="92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Our company</a:t>
            </a:r>
            <a:endParaRPr sz="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3" name="Google Shape;633;p45"/>
          <p:cNvSpPr/>
          <p:nvPr/>
        </p:nvSpPr>
        <p:spPr>
          <a:xfrm>
            <a:off x="3421606" y="1388095"/>
            <a:ext cx="812100" cy="81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4" name="Google Shape;634;p45"/>
          <p:cNvSpPr/>
          <p:nvPr/>
        </p:nvSpPr>
        <p:spPr>
          <a:xfrm>
            <a:off x="1801323" y="3406066"/>
            <a:ext cx="677400" cy="67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5" name="Google Shape;635;p45"/>
          <p:cNvSpPr/>
          <p:nvPr/>
        </p:nvSpPr>
        <p:spPr>
          <a:xfrm>
            <a:off x="5736295" y="2920598"/>
            <a:ext cx="677400" cy="677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6" name="Google Shape;636;p45"/>
          <p:cNvSpPr/>
          <p:nvPr/>
        </p:nvSpPr>
        <p:spPr>
          <a:xfrm>
            <a:off x="6571470" y="3338614"/>
            <a:ext cx="812100" cy="812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7" name="Google Shape;637;p45"/>
          <p:cNvSpPr/>
          <p:nvPr/>
        </p:nvSpPr>
        <p:spPr>
          <a:xfrm>
            <a:off x="4940710" y="710795"/>
            <a:ext cx="677400" cy="67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1552238" y="1065763"/>
            <a:ext cx="433200" cy="43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Competitor</a:t>
            </a:r>
            <a:endParaRPr sz="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7357682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USINE &amp; ROUTINE DE CREATION DE PLANNING– C 1.1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6C0B31E-DDEE-DC65-A71E-56E09B2C01E7}"/>
              </a:ext>
            </a:extLst>
          </p:cNvPr>
          <p:cNvSpPr/>
          <p:nvPr/>
        </p:nvSpPr>
        <p:spPr>
          <a:xfrm>
            <a:off x="1498423" y="1633134"/>
            <a:ext cx="2880000" cy="1507823"/>
          </a:xfrm>
          <a:prstGeom prst="roundRect">
            <a:avLst>
              <a:gd name="adj" fmla="val 7960"/>
            </a:avLst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fr-FR">
              <a:solidFill>
                <a:schemeClr val="accent1"/>
              </a:solidFill>
              <a:latin typeface="Quicksand"/>
            </a:endParaRPr>
          </a:p>
        </p:txBody>
      </p:sp>
      <p:sp>
        <p:nvSpPr>
          <p:cNvPr id="3" name="Google Shape;137;p20">
            <a:extLst>
              <a:ext uri="{FF2B5EF4-FFF2-40B4-BE49-F238E27FC236}">
                <a16:creationId xmlns:a16="http://schemas.microsoft.com/office/drawing/2014/main" id="{3801032E-0F41-F9CF-6031-DF6862BE0569}"/>
              </a:ext>
            </a:extLst>
          </p:cNvPr>
          <p:cNvSpPr txBox="1">
            <a:spLocks/>
          </p:cNvSpPr>
          <p:nvPr/>
        </p:nvSpPr>
        <p:spPr>
          <a:xfrm>
            <a:off x="1161144" y="779683"/>
            <a:ext cx="2403600" cy="514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bg1">
                    <a:lumMod val="95000"/>
                  </a:schemeClr>
                </a:solidFill>
              </a:rPr>
              <a:t>Organisation usine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ABA65F4-C4E2-C2CC-E12F-0AF144E5F978}"/>
              </a:ext>
            </a:extLst>
          </p:cNvPr>
          <p:cNvSpPr txBox="1"/>
          <p:nvPr/>
        </p:nvSpPr>
        <p:spPr>
          <a:xfrm rot="16200000">
            <a:off x="627758" y="2061536"/>
            <a:ext cx="1107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Quicksand"/>
                <a:sym typeface="Quicksand"/>
              </a:rPr>
              <a:t>Secteur</a:t>
            </a:r>
          </a:p>
          <a:p>
            <a:pPr algn="ctr"/>
            <a:r>
              <a:rPr lang="fr-FR" sz="1200" dirty="0">
                <a:solidFill>
                  <a:schemeClr val="accent1"/>
                </a:solidFill>
                <a:latin typeface="Quicksand"/>
                <a:sym typeface="Quicksand"/>
              </a:rPr>
              <a:t>D</a:t>
            </a:r>
            <a:r>
              <a:rPr lang="en" sz="1200" dirty="0">
                <a:solidFill>
                  <a:schemeClr val="accent1"/>
                </a:solidFill>
                <a:latin typeface="Quicksand"/>
                <a:sym typeface="Quicksand"/>
              </a:rPr>
              <a:t>e production</a:t>
            </a:r>
            <a:endParaRPr lang="fr-FR" sz="1200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6A8FBC8-9D34-2708-B366-6A3CEF242A85}"/>
              </a:ext>
            </a:extLst>
          </p:cNvPr>
          <p:cNvGrpSpPr/>
          <p:nvPr/>
        </p:nvGrpSpPr>
        <p:grpSpPr>
          <a:xfrm>
            <a:off x="3178427" y="1709532"/>
            <a:ext cx="1273796" cy="461665"/>
            <a:chOff x="2483590" y="1598316"/>
            <a:chExt cx="1273796" cy="461665"/>
          </a:xfrm>
        </p:grpSpPr>
        <p:grpSp>
          <p:nvGrpSpPr>
            <p:cNvPr id="11" name="Google Shape;785;p47">
              <a:extLst>
                <a:ext uri="{FF2B5EF4-FFF2-40B4-BE49-F238E27FC236}">
                  <a16:creationId xmlns:a16="http://schemas.microsoft.com/office/drawing/2014/main" id="{7BD6C8F2-E859-1C16-E895-BAA64F55406F}"/>
                </a:ext>
              </a:extLst>
            </p:cNvPr>
            <p:cNvGrpSpPr/>
            <p:nvPr/>
          </p:nvGrpSpPr>
          <p:grpSpPr>
            <a:xfrm>
              <a:off x="2483590" y="1633154"/>
              <a:ext cx="170937" cy="426827"/>
              <a:chOff x="3384375" y="2267500"/>
              <a:chExt cx="203375" cy="507825"/>
            </a:xfrm>
          </p:grpSpPr>
          <p:sp>
            <p:nvSpPr>
              <p:cNvPr id="12" name="Google Shape;786;p47">
                <a:extLst>
                  <a:ext uri="{FF2B5EF4-FFF2-40B4-BE49-F238E27FC236}">
                    <a16:creationId xmlns:a16="http://schemas.microsoft.com/office/drawing/2014/main" id="{301B3E75-5F04-65CD-457D-2006BB89FAD5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87;p47">
                <a:extLst>
                  <a:ext uri="{FF2B5EF4-FFF2-40B4-BE49-F238E27FC236}">
                    <a16:creationId xmlns:a16="http://schemas.microsoft.com/office/drawing/2014/main" id="{A44CE641-A9FC-1B32-1D0C-50D400BF3F4E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DCDEAE4-2075-96C1-0D62-AF2C838DA627}"/>
                </a:ext>
              </a:extLst>
            </p:cNvPr>
            <p:cNvSpPr txBox="1"/>
            <p:nvPr/>
          </p:nvSpPr>
          <p:spPr>
            <a:xfrm>
              <a:off x="2636020" y="1598316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Operateur</a:t>
              </a:r>
            </a:p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Validé</a:t>
              </a:r>
              <a:endParaRPr lang="fr-FR" sz="1200" b="1" dirty="0"/>
            </a:p>
          </p:txBody>
        </p:sp>
      </p:grpSp>
      <p:grpSp>
        <p:nvGrpSpPr>
          <p:cNvPr id="27" name="Google Shape;813;p47">
            <a:extLst>
              <a:ext uri="{FF2B5EF4-FFF2-40B4-BE49-F238E27FC236}">
                <a16:creationId xmlns:a16="http://schemas.microsoft.com/office/drawing/2014/main" id="{6D57154C-0E6D-C3DD-8C3F-D6286B7DDE0E}"/>
              </a:ext>
            </a:extLst>
          </p:cNvPr>
          <p:cNvGrpSpPr/>
          <p:nvPr/>
        </p:nvGrpSpPr>
        <p:grpSpPr>
          <a:xfrm>
            <a:off x="1633790" y="1778641"/>
            <a:ext cx="435022" cy="323445"/>
            <a:chOff x="5247525" y="3007275"/>
            <a:chExt cx="517575" cy="384825"/>
          </a:xfrm>
        </p:grpSpPr>
        <p:sp>
          <p:nvSpPr>
            <p:cNvPr id="28" name="Google Shape;814;p47">
              <a:extLst>
                <a:ext uri="{FF2B5EF4-FFF2-40B4-BE49-F238E27FC236}">
                  <a16:creationId xmlns:a16="http://schemas.microsoft.com/office/drawing/2014/main" id="{4177EAD5-FC18-50C2-B286-59E7E5C2F2A1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5;p47">
              <a:extLst>
                <a:ext uri="{FF2B5EF4-FFF2-40B4-BE49-F238E27FC236}">
                  <a16:creationId xmlns:a16="http://schemas.microsoft.com/office/drawing/2014/main" id="{03406D3C-4143-0241-A476-CC4089413D82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1FA1DC49-ACC9-7EB4-5B15-F2732CFEDE27}"/>
              </a:ext>
            </a:extLst>
          </p:cNvPr>
          <p:cNvSpPr txBox="1"/>
          <p:nvPr/>
        </p:nvSpPr>
        <p:spPr>
          <a:xfrm>
            <a:off x="2044112" y="1712189"/>
            <a:ext cx="1121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b="1" dirty="0">
                <a:solidFill>
                  <a:schemeClr val="accent1"/>
                </a:solidFill>
                <a:latin typeface="Quicksand"/>
                <a:sym typeface="Quicksand"/>
              </a:rPr>
              <a:t>Poste</a:t>
            </a:r>
            <a:r>
              <a:rPr lang="fr-FR" sz="1200" b="1" dirty="0">
                <a:solidFill>
                  <a:schemeClr val="accent1"/>
                </a:solidFill>
                <a:latin typeface="Quicksand"/>
                <a:sym typeface="Quicksand"/>
              </a:rPr>
              <a:t> de</a:t>
            </a:r>
          </a:p>
          <a:p>
            <a:r>
              <a:rPr lang="fr-FR" sz="1200" b="1" dirty="0">
                <a:solidFill>
                  <a:schemeClr val="accent1"/>
                </a:solidFill>
                <a:latin typeface="Quicksand"/>
                <a:sym typeface="Quicksand"/>
              </a:rPr>
              <a:t>Travail</a:t>
            </a:r>
            <a:endParaRPr lang="en" sz="1200" b="1" dirty="0">
              <a:solidFill>
                <a:schemeClr val="accent1"/>
              </a:solidFill>
              <a:latin typeface="Quicksand"/>
              <a:sym typeface="Quicksand"/>
            </a:endParaRP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67EFE7D-5E34-E99B-8A5D-0D5DF687155A}"/>
              </a:ext>
            </a:extLst>
          </p:cNvPr>
          <p:cNvGrpSpPr/>
          <p:nvPr/>
        </p:nvGrpSpPr>
        <p:grpSpPr>
          <a:xfrm>
            <a:off x="4197752" y="1408878"/>
            <a:ext cx="1357359" cy="461665"/>
            <a:chOff x="3967605" y="1297662"/>
            <a:chExt cx="1357359" cy="461665"/>
          </a:xfrm>
        </p:grpSpPr>
        <p:sp>
          <p:nvSpPr>
            <p:cNvPr id="26" name="Google Shape;794;p47">
              <a:extLst>
                <a:ext uri="{FF2B5EF4-FFF2-40B4-BE49-F238E27FC236}">
                  <a16:creationId xmlns:a16="http://schemas.microsoft.com/office/drawing/2014/main" id="{CF75B06E-6C4C-0733-4FEE-DB4C36B26E63}"/>
                </a:ext>
              </a:extLst>
            </p:cNvPr>
            <p:cNvSpPr/>
            <p:nvPr/>
          </p:nvSpPr>
          <p:spPr>
            <a:xfrm>
              <a:off x="3967605" y="134495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C2821724-4EED-6D3E-42E3-C32F66C049EF}"/>
                </a:ext>
              </a:extLst>
            </p:cNvPr>
            <p:cNvSpPr txBox="1"/>
            <p:nvPr/>
          </p:nvSpPr>
          <p:spPr>
            <a:xfrm>
              <a:off x="4203598" y="1297662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Team Leader</a:t>
              </a:r>
              <a:endParaRPr lang="fr-FR" sz="1200" b="1" dirty="0"/>
            </a:p>
          </p:txBody>
        </p:sp>
      </p:grpSp>
      <p:sp>
        <p:nvSpPr>
          <p:cNvPr id="47" name="Arc 46">
            <a:extLst>
              <a:ext uri="{FF2B5EF4-FFF2-40B4-BE49-F238E27FC236}">
                <a16:creationId xmlns:a16="http://schemas.microsoft.com/office/drawing/2014/main" id="{C23EC24A-DD36-1969-3344-995285E5D2C2}"/>
              </a:ext>
            </a:extLst>
          </p:cNvPr>
          <p:cNvSpPr/>
          <p:nvPr/>
        </p:nvSpPr>
        <p:spPr>
          <a:xfrm rot="20401328">
            <a:off x="2246753" y="1707653"/>
            <a:ext cx="962663" cy="545483"/>
          </a:xfrm>
          <a:prstGeom prst="arc">
            <a:avLst>
              <a:gd name="adj1" fmla="val 15684060"/>
              <a:gd name="adj2" fmla="val 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Google Shape;884;p47">
            <a:extLst>
              <a:ext uri="{FF2B5EF4-FFF2-40B4-BE49-F238E27FC236}">
                <a16:creationId xmlns:a16="http://schemas.microsoft.com/office/drawing/2014/main" id="{D3732FCA-802E-1E72-CCEA-ADD3A95C35D4}"/>
              </a:ext>
            </a:extLst>
          </p:cNvPr>
          <p:cNvSpPr/>
          <p:nvPr/>
        </p:nvSpPr>
        <p:spPr>
          <a:xfrm>
            <a:off x="2851567" y="1687227"/>
            <a:ext cx="180000" cy="18000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3175" cap="rnd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2EBA637C-E5B1-043C-1D8F-062DEFF2DFE7}"/>
              </a:ext>
            </a:extLst>
          </p:cNvPr>
          <p:cNvGrpSpPr/>
          <p:nvPr/>
        </p:nvGrpSpPr>
        <p:grpSpPr>
          <a:xfrm>
            <a:off x="1268273" y="1091022"/>
            <a:ext cx="2537880" cy="333944"/>
            <a:chOff x="6288945" y="2683575"/>
            <a:chExt cx="2537880" cy="333944"/>
          </a:xfrm>
        </p:grpSpPr>
        <p:sp>
          <p:nvSpPr>
            <p:cNvPr id="49" name="Google Shape;884;p47">
              <a:extLst>
                <a:ext uri="{FF2B5EF4-FFF2-40B4-BE49-F238E27FC236}">
                  <a16:creationId xmlns:a16="http://schemas.microsoft.com/office/drawing/2014/main" id="{CE925562-DDFE-C9C1-88B6-8721BD9C3ECF}"/>
                </a:ext>
              </a:extLst>
            </p:cNvPr>
            <p:cNvSpPr/>
            <p:nvPr/>
          </p:nvSpPr>
          <p:spPr>
            <a:xfrm>
              <a:off x="6288945" y="2837519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3175" cap="rnd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;p20">
              <a:extLst>
                <a:ext uri="{FF2B5EF4-FFF2-40B4-BE49-F238E27FC236}">
                  <a16:creationId xmlns:a16="http://schemas.microsoft.com/office/drawing/2014/main" id="{9A736AD8-057C-DF35-625F-7F97E29AF853}"/>
                </a:ext>
              </a:extLst>
            </p:cNvPr>
            <p:cNvSpPr txBox="1">
              <a:spLocks/>
            </p:cNvSpPr>
            <p:nvPr/>
          </p:nvSpPr>
          <p:spPr>
            <a:xfrm>
              <a:off x="6423225" y="2683575"/>
              <a:ext cx="2403600" cy="19819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" sz="1050" dirty="0">
                  <a:solidFill>
                    <a:schemeClr val="bg1">
                      <a:lumMod val="95000"/>
                    </a:schemeClr>
                  </a:solidFill>
                </a:rPr>
                <a:t>Formé au poste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7902DA23-157E-EA47-A568-A2A594670196}"/>
              </a:ext>
            </a:extLst>
          </p:cNvPr>
          <p:cNvGrpSpPr/>
          <p:nvPr/>
        </p:nvGrpSpPr>
        <p:grpSpPr>
          <a:xfrm>
            <a:off x="4335682" y="1652903"/>
            <a:ext cx="1493451" cy="745223"/>
            <a:chOff x="4105535" y="1610267"/>
            <a:chExt cx="1493451" cy="745223"/>
          </a:xfrm>
        </p:grpSpPr>
        <p:sp>
          <p:nvSpPr>
            <p:cNvPr id="58" name="Croix 57">
              <a:extLst>
                <a:ext uri="{FF2B5EF4-FFF2-40B4-BE49-F238E27FC236}">
                  <a16:creationId xmlns:a16="http://schemas.microsoft.com/office/drawing/2014/main" id="{8D552BB3-7086-A4DA-D8E2-D89D6A0A10C7}"/>
                </a:ext>
              </a:extLst>
            </p:cNvPr>
            <p:cNvSpPr/>
            <p:nvPr/>
          </p:nvSpPr>
          <p:spPr>
            <a:xfrm rot="18830483">
              <a:off x="4286716" y="1784209"/>
              <a:ext cx="360000" cy="360000"/>
            </a:xfrm>
            <a:prstGeom prst="plus">
              <a:avLst>
                <a:gd name="adj" fmla="val 3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6AA8ED3E-6C12-A00D-9A0E-CFAD5FD8CB41}"/>
                </a:ext>
              </a:extLst>
            </p:cNvPr>
            <p:cNvSpPr txBox="1"/>
            <p:nvPr/>
          </p:nvSpPr>
          <p:spPr>
            <a:xfrm>
              <a:off x="4611272" y="1610267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dirty="0">
                  <a:solidFill>
                    <a:schemeClr val="accent1"/>
                  </a:solidFill>
                  <a:latin typeface="Quicksand"/>
                </a:rPr>
                <a:t>2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1102D742-9AFD-BED1-CFCF-7F8342DA00FA}"/>
                </a:ext>
              </a:extLst>
            </p:cNvPr>
            <p:cNvSpPr txBox="1"/>
            <p:nvPr/>
          </p:nvSpPr>
          <p:spPr>
            <a:xfrm>
              <a:off x="4105535" y="2093880"/>
              <a:ext cx="14934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dirty="0">
                  <a:solidFill>
                    <a:schemeClr val="accent1"/>
                  </a:solidFill>
                  <a:latin typeface="Quicksand"/>
                </a:rPr>
                <a:t>Matin &amp; Après-midi</a:t>
              </a:r>
              <a:endParaRPr lang="fr-FR" sz="1100" dirty="0"/>
            </a:p>
          </p:txBody>
        </p:sp>
      </p:grpSp>
      <p:sp>
        <p:nvSpPr>
          <p:cNvPr id="135" name="Google Shape;137;p20">
            <a:extLst>
              <a:ext uri="{FF2B5EF4-FFF2-40B4-BE49-F238E27FC236}">
                <a16:creationId xmlns:a16="http://schemas.microsoft.com/office/drawing/2014/main" id="{AF41CFAC-C131-2BD7-0514-852BAE2E8D2D}"/>
              </a:ext>
            </a:extLst>
          </p:cNvPr>
          <p:cNvSpPr txBox="1">
            <a:spLocks/>
          </p:cNvSpPr>
          <p:nvPr/>
        </p:nvSpPr>
        <p:spPr>
          <a:xfrm>
            <a:off x="6401402" y="1247963"/>
            <a:ext cx="2403600" cy="514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bg1">
                    <a:lumMod val="95000"/>
                  </a:schemeClr>
                </a:solidFill>
              </a:rPr>
              <a:t>Routine Hebdomadaire</a:t>
            </a:r>
          </a:p>
        </p:txBody>
      </p:sp>
      <p:cxnSp>
        <p:nvCxnSpPr>
          <p:cNvPr id="137" name="Google Shape;223;p28">
            <a:extLst>
              <a:ext uri="{FF2B5EF4-FFF2-40B4-BE49-F238E27FC236}">
                <a16:creationId xmlns:a16="http://schemas.microsoft.com/office/drawing/2014/main" id="{EF68E7C8-C649-FBBA-249C-7A43259A1DFD}"/>
              </a:ext>
            </a:extLst>
          </p:cNvPr>
          <p:cNvCxnSpPr>
            <a:cxnSpLocks/>
          </p:cNvCxnSpPr>
          <p:nvPr/>
        </p:nvCxnSpPr>
        <p:spPr>
          <a:xfrm flipV="1">
            <a:off x="6298553" y="1781476"/>
            <a:ext cx="0" cy="4651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40" name="Google Shape;226;p28">
            <a:extLst>
              <a:ext uri="{FF2B5EF4-FFF2-40B4-BE49-F238E27FC236}">
                <a16:creationId xmlns:a16="http://schemas.microsoft.com/office/drawing/2014/main" id="{FB4EA0F1-F41C-2FE1-A270-6093FDA7BD3B}"/>
              </a:ext>
            </a:extLst>
          </p:cNvPr>
          <p:cNvSpPr txBox="1"/>
          <p:nvPr/>
        </p:nvSpPr>
        <p:spPr>
          <a:xfrm>
            <a:off x="6390425" y="1732438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8ACB"/>
                </a:solidFill>
                <a:latin typeface="Quicksand"/>
                <a:ea typeface="Quicksand"/>
                <a:cs typeface="Quicksand"/>
                <a:sym typeface="Quicksand"/>
              </a:rPr>
              <a:t>Lundi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Mise A Jour compétence &amp; entré/sortie</a:t>
            </a:r>
          </a:p>
        </p:txBody>
      </p:sp>
      <p:cxnSp>
        <p:nvCxnSpPr>
          <p:cNvPr id="144" name="Google Shape;223;p28">
            <a:extLst>
              <a:ext uri="{FF2B5EF4-FFF2-40B4-BE49-F238E27FC236}">
                <a16:creationId xmlns:a16="http://schemas.microsoft.com/office/drawing/2014/main" id="{3999629C-BF25-8288-389F-67634F1E3A73}"/>
              </a:ext>
            </a:extLst>
          </p:cNvPr>
          <p:cNvCxnSpPr>
            <a:cxnSpLocks/>
          </p:cNvCxnSpPr>
          <p:nvPr/>
        </p:nvCxnSpPr>
        <p:spPr>
          <a:xfrm flipV="1">
            <a:off x="6298553" y="2449159"/>
            <a:ext cx="0" cy="46518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45" name="Google Shape;226;p28">
            <a:extLst>
              <a:ext uri="{FF2B5EF4-FFF2-40B4-BE49-F238E27FC236}">
                <a16:creationId xmlns:a16="http://schemas.microsoft.com/office/drawing/2014/main" id="{9302BD5B-680B-52FD-2DBA-37B5E74BCA89}"/>
              </a:ext>
            </a:extLst>
          </p:cNvPr>
          <p:cNvSpPr txBox="1"/>
          <p:nvPr/>
        </p:nvSpPr>
        <p:spPr>
          <a:xfrm>
            <a:off x="6390425" y="2400121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8ACB"/>
                </a:solidFill>
                <a:latin typeface="Quicksand"/>
                <a:ea typeface="Quicksand"/>
                <a:cs typeface="Quicksand"/>
                <a:sym typeface="Quicksand"/>
              </a:rPr>
              <a:t>Mardi</a:t>
            </a:r>
            <a:r>
              <a:rPr lang="en" dirty="0">
                <a:solidFill>
                  <a:srgbClr val="618ACB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: Creation planning S+1 </a:t>
            </a:r>
          </a:p>
        </p:txBody>
      </p:sp>
      <p:cxnSp>
        <p:nvCxnSpPr>
          <p:cNvPr id="146" name="Google Shape;223;p28">
            <a:extLst>
              <a:ext uri="{FF2B5EF4-FFF2-40B4-BE49-F238E27FC236}">
                <a16:creationId xmlns:a16="http://schemas.microsoft.com/office/drawing/2014/main" id="{F2AD940F-B1D5-D12B-36A6-324634DE2FA6}"/>
              </a:ext>
            </a:extLst>
          </p:cNvPr>
          <p:cNvCxnSpPr>
            <a:cxnSpLocks/>
          </p:cNvCxnSpPr>
          <p:nvPr/>
        </p:nvCxnSpPr>
        <p:spPr>
          <a:xfrm flipV="1">
            <a:off x="6309530" y="3061717"/>
            <a:ext cx="0" cy="6487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47" name="Google Shape;226;p28">
            <a:extLst>
              <a:ext uri="{FF2B5EF4-FFF2-40B4-BE49-F238E27FC236}">
                <a16:creationId xmlns:a16="http://schemas.microsoft.com/office/drawing/2014/main" id="{A98A40AD-6871-9A07-812E-65FF40C90298}"/>
              </a:ext>
            </a:extLst>
          </p:cNvPr>
          <p:cNvSpPr txBox="1"/>
          <p:nvPr/>
        </p:nvSpPr>
        <p:spPr>
          <a:xfrm>
            <a:off x="6401402" y="3012679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8ACB"/>
                </a:solidFill>
                <a:latin typeface="Quicksand"/>
                <a:ea typeface="Quicksand"/>
                <a:cs typeface="Quicksand"/>
                <a:sym typeface="Quicksand"/>
              </a:rPr>
              <a:t>Mercredi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Potentiel correction du au plan de production</a:t>
            </a:r>
          </a:p>
        </p:txBody>
      </p:sp>
      <p:cxnSp>
        <p:nvCxnSpPr>
          <p:cNvPr id="149" name="Google Shape;223;p28">
            <a:extLst>
              <a:ext uri="{FF2B5EF4-FFF2-40B4-BE49-F238E27FC236}">
                <a16:creationId xmlns:a16="http://schemas.microsoft.com/office/drawing/2014/main" id="{BC69E1E3-C11A-6BEA-7231-08B978598194}"/>
              </a:ext>
            </a:extLst>
          </p:cNvPr>
          <p:cNvCxnSpPr>
            <a:cxnSpLocks/>
          </p:cNvCxnSpPr>
          <p:nvPr/>
        </p:nvCxnSpPr>
        <p:spPr>
          <a:xfrm flipV="1">
            <a:off x="6309530" y="3848738"/>
            <a:ext cx="0" cy="6487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50" name="Google Shape;226;p28">
            <a:extLst>
              <a:ext uri="{FF2B5EF4-FFF2-40B4-BE49-F238E27FC236}">
                <a16:creationId xmlns:a16="http://schemas.microsoft.com/office/drawing/2014/main" id="{426D57C7-1974-589A-BC2D-092C23C7FDC8}"/>
              </a:ext>
            </a:extLst>
          </p:cNvPr>
          <p:cNvSpPr txBox="1"/>
          <p:nvPr/>
        </p:nvSpPr>
        <p:spPr>
          <a:xfrm>
            <a:off x="6401402" y="3799700"/>
            <a:ext cx="2601049" cy="51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8ACB"/>
                </a:solidFill>
                <a:latin typeface="Quicksand"/>
                <a:ea typeface="Quicksand"/>
                <a:cs typeface="Quicksand"/>
                <a:sym typeface="Quicksand"/>
              </a:rPr>
              <a:t>Jeudi</a:t>
            </a:r>
            <a:r>
              <a:rPr lang="en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 : Validation et diffusion du planning S+1</a:t>
            </a:r>
          </a:p>
        </p:txBody>
      </p: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006FD5E-8A8E-7CF5-2734-09E77507D0BE}"/>
              </a:ext>
            </a:extLst>
          </p:cNvPr>
          <p:cNvGrpSpPr/>
          <p:nvPr/>
        </p:nvGrpSpPr>
        <p:grpSpPr>
          <a:xfrm>
            <a:off x="3207769" y="2192867"/>
            <a:ext cx="1273796" cy="461665"/>
            <a:chOff x="2483590" y="1598316"/>
            <a:chExt cx="1273796" cy="461665"/>
          </a:xfrm>
        </p:grpSpPr>
        <p:grpSp>
          <p:nvGrpSpPr>
            <p:cNvPr id="143" name="Google Shape;785;p47">
              <a:extLst>
                <a:ext uri="{FF2B5EF4-FFF2-40B4-BE49-F238E27FC236}">
                  <a16:creationId xmlns:a16="http://schemas.microsoft.com/office/drawing/2014/main" id="{32DE52DF-63D9-7038-E428-C99599D82B64}"/>
                </a:ext>
              </a:extLst>
            </p:cNvPr>
            <p:cNvGrpSpPr/>
            <p:nvPr/>
          </p:nvGrpSpPr>
          <p:grpSpPr>
            <a:xfrm>
              <a:off x="2483590" y="1633154"/>
              <a:ext cx="170937" cy="426827"/>
              <a:chOff x="3384375" y="2267500"/>
              <a:chExt cx="203375" cy="507825"/>
            </a:xfrm>
          </p:grpSpPr>
          <p:sp>
            <p:nvSpPr>
              <p:cNvPr id="151" name="Google Shape;786;p47">
                <a:extLst>
                  <a:ext uri="{FF2B5EF4-FFF2-40B4-BE49-F238E27FC236}">
                    <a16:creationId xmlns:a16="http://schemas.microsoft.com/office/drawing/2014/main" id="{F34DD3D8-70F5-683B-B098-A28791986E62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787;p47">
                <a:extLst>
                  <a:ext uri="{FF2B5EF4-FFF2-40B4-BE49-F238E27FC236}">
                    <a16:creationId xmlns:a16="http://schemas.microsoft.com/office/drawing/2014/main" id="{593B459A-5B36-5B1B-F817-CD7BB0D0FE0F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ZoneTexte 147">
              <a:extLst>
                <a:ext uri="{FF2B5EF4-FFF2-40B4-BE49-F238E27FC236}">
                  <a16:creationId xmlns:a16="http://schemas.microsoft.com/office/drawing/2014/main" id="{6B008D83-A7EC-9F99-6EB1-15950EAA3AE0}"/>
                </a:ext>
              </a:extLst>
            </p:cNvPr>
            <p:cNvSpPr txBox="1"/>
            <p:nvPr/>
          </p:nvSpPr>
          <p:spPr>
            <a:xfrm>
              <a:off x="2636020" y="1598316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Operateur</a:t>
              </a:r>
            </a:p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Validé</a:t>
              </a:r>
              <a:endParaRPr lang="fr-FR" sz="1200" b="1" dirty="0"/>
            </a:p>
          </p:txBody>
        </p:sp>
      </p:grpSp>
      <p:grpSp>
        <p:nvGrpSpPr>
          <p:cNvPr id="153" name="Google Shape;813;p47">
            <a:extLst>
              <a:ext uri="{FF2B5EF4-FFF2-40B4-BE49-F238E27FC236}">
                <a16:creationId xmlns:a16="http://schemas.microsoft.com/office/drawing/2014/main" id="{CD072316-5A47-BA6C-D613-F7E9936C58C8}"/>
              </a:ext>
            </a:extLst>
          </p:cNvPr>
          <p:cNvGrpSpPr/>
          <p:nvPr/>
        </p:nvGrpSpPr>
        <p:grpSpPr>
          <a:xfrm>
            <a:off x="1663132" y="2261976"/>
            <a:ext cx="435022" cy="323445"/>
            <a:chOff x="5247525" y="3007275"/>
            <a:chExt cx="517575" cy="384825"/>
          </a:xfrm>
        </p:grpSpPr>
        <p:sp>
          <p:nvSpPr>
            <p:cNvPr id="154" name="Google Shape;814;p47">
              <a:extLst>
                <a:ext uri="{FF2B5EF4-FFF2-40B4-BE49-F238E27FC236}">
                  <a16:creationId xmlns:a16="http://schemas.microsoft.com/office/drawing/2014/main" id="{69BC4114-B926-9F51-A9B2-9787E5EED8E2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15;p47">
              <a:extLst>
                <a:ext uri="{FF2B5EF4-FFF2-40B4-BE49-F238E27FC236}">
                  <a16:creationId xmlns:a16="http://schemas.microsoft.com/office/drawing/2014/main" id="{349CC13D-1B9F-E950-734C-2CEDA9D8B5CF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ZoneTexte 155">
            <a:extLst>
              <a:ext uri="{FF2B5EF4-FFF2-40B4-BE49-F238E27FC236}">
                <a16:creationId xmlns:a16="http://schemas.microsoft.com/office/drawing/2014/main" id="{8C024043-E8B8-94C9-4B5F-F6CF37B157EB}"/>
              </a:ext>
            </a:extLst>
          </p:cNvPr>
          <p:cNvSpPr txBox="1"/>
          <p:nvPr/>
        </p:nvSpPr>
        <p:spPr>
          <a:xfrm>
            <a:off x="2073454" y="2195524"/>
            <a:ext cx="1121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b="1" dirty="0">
                <a:solidFill>
                  <a:schemeClr val="accent1"/>
                </a:solidFill>
                <a:latin typeface="Quicksand"/>
                <a:sym typeface="Quicksand"/>
              </a:rPr>
              <a:t>Poste</a:t>
            </a:r>
            <a:r>
              <a:rPr lang="fr-FR" sz="1200" b="1" dirty="0">
                <a:solidFill>
                  <a:schemeClr val="accent1"/>
                </a:solidFill>
                <a:latin typeface="Quicksand"/>
                <a:sym typeface="Quicksand"/>
              </a:rPr>
              <a:t> de</a:t>
            </a:r>
          </a:p>
          <a:p>
            <a:r>
              <a:rPr lang="fr-FR" sz="1200" b="1" dirty="0">
                <a:solidFill>
                  <a:schemeClr val="accent1"/>
                </a:solidFill>
                <a:latin typeface="Quicksand"/>
                <a:sym typeface="Quicksand"/>
              </a:rPr>
              <a:t>Travail</a:t>
            </a:r>
            <a:endParaRPr lang="en" sz="1200" b="1" dirty="0">
              <a:solidFill>
                <a:schemeClr val="accent1"/>
              </a:solidFill>
              <a:latin typeface="Quicksand"/>
              <a:sym typeface="Quicksand"/>
            </a:endParaRPr>
          </a:p>
        </p:txBody>
      </p:sp>
      <p:sp>
        <p:nvSpPr>
          <p:cNvPr id="157" name="Arc 156">
            <a:extLst>
              <a:ext uri="{FF2B5EF4-FFF2-40B4-BE49-F238E27FC236}">
                <a16:creationId xmlns:a16="http://schemas.microsoft.com/office/drawing/2014/main" id="{34B0C0E3-0C83-E777-FED4-8DF7AA4EBDF0}"/>
              </a:ext>
            </a:extLst>
          </p:cNvPr>
          <p:cNvSpPr/>
          <p:nvPr/>
        </p:nvSpPr>
        <p:spPr>
          <a:xfrm rot="20401328">
            <a:off x="2276095" y="2190988"/>
            <a:ext cx="962663" cy="545483"/>
          </a:xfrm>
          <a:prstGeom prst="arc">
            <a:avLst>
              <a:gd name="adj1" fmla="val 15684060"/>
              <a:gd name="adj2" fmla="val 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8" name="Groupe 157">
            <a:extLst>
              <a:ext uri="{FF2B5EF4-FFF2-40B4-BE49-F238E27FC236}">
                <a16:creationId xmlns:a16="http://schemas.microsoft.com/office/drawing/2014/main" id="{9C4BF2DF-1CF9-6999-8D75-6622D1358D71}"/>
              </a:ext>
            </a:extLst>
          </p:cNvPr>
          <p:cNvGrpSpPr/>
          <p:nvPr/>
        </p:nvGrpSpPr>
        <p:grpSpPr>
          <a:xfrm>
            <a:off x="3193673" y="2645882"/>
            <a:ext cx="1273796" cy="461665"/>
            <a:chOff x="2483590" y="1598316"/>
            <a:chExt cx="1273796" cy="461665"/>
          </a:xfrm>
        </p:grpSpPr>
        <p:grpSp>
          <p:nvGrpSpPr>
            <p:cNvPr id="160" name="Google Shape;785;p47">
              <a:extLst>
                <a:ext uri="{FF2B5EF4-FFF2-40B4-BE49-F238E27FC236}">
                  <a16:creationId xmlns:a16="http://schemas.microsoft.com/office/drawing/2014/main" id="{E8697F3E-24F9-A8FF-B3D2-57BB05CCACC0}"/>
                </a:ext>
              </a:extLst>
            </p:cNvPr>
            <p:cNvGrpSpPr/>
            <p:nvPr/>
          </p:nvGrpSpPr>
          <p:grpSpPr>
            <a:xfrm>
              <a:off x="2483590" y="1633154"/>
              <a:ext cx="170937" cy="426827"/>
              <a:chOff x="3384375" y="2267500"/>
              <a:chExt cx="203375" cy="507825"/>
            </a:xfrm>
          </p:grpSpPr>
          <p:sp>
            <p:nvSpPr>
              <p:cNvPr id="162" name="Google Shape;786;p47">
                <a:extLst>
                  <a:ext uri="{FF2B5EF4-FFF2-40B4-BE49-F238E27FC236}">
                    <a16:creationId xmlns:a16="http://schemas.microsoft.com/office/drawing/2014/main" id="{2F9F5CDB-540D-3D1F-49BF-77A4C008BE50}"/>
                  </a:ext>
                </a:extLst>
              </p:cNvPr>
              <p:cNvSpPr/>
              <p:nvPr/>
            </p:nvSpPr>
            <p:spPr>
              <a:xfrm>
                <a:off x="3384375" y="2373425"/>
                <a:ext cx="203375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16076" fill="none" extrusionOk="0">
                    <a:moveTo>
                      <a:pt x="4896" y="1"/>
                    </a:moveTo>
                    <a:lnTo>
                      <a:pt x="4896" y="1"/>
                    </a:lnTo>
                    <a:lnTo>
                      <a:pt x="4701" y="74"/>
                    </a:lnTo>
                    <a:lnTo>
                      <a:pt x="4506" y="147"/>
                    </a:lnTo>
                    <a:lnTo>
                      <a:pt x="4287" y="196"/>
                    </a:lnTo>
                    <a:lnTo>
                      <a:pt x="4068" y="196"/>
                    </a:lnTo>
                    <a:lnTo>
                      <a:pt x="4068" y="196"/>
                    </a:lnTo>
                    <a:lnTo>
                      <a:pt x="3848" y="196"/>
                    </a:lnTo>
                    <a:lnTo>
                      <a:pt x="3654" y="147"/>
                    </a:lnTo>
                    <a:lnTo>
                      <a:pt x="3434" y="98"/>
                    </a:lnTo>
                    <a:lnTo>
                      <a:pt x="3240" y="1"/>
                    </a:lnTo>
                    <a:lnTo>
                      <a:pt x="3240" y="1"/>
                    </a:lnTo>
                    <a:lnTo>
                      <a:pt x="2996" y="50"/>
                    </a:lnTo>
                    <a:lnTo>
                      <a:pt x="2777" y="98"/>
                    </a:lnTo>
                    <a:lnTo>
                      <a:pt x="2558" y="171"/>
                    </a:lnTo>
                    <a:lnTo>
                      <a:pt x="2363" y="269"/>
                    </a:lnTo>
                    <a:lnTo>
                      <a:pt x="2168" y="366"/>
                    </a:lnTo>
                    <a:lnTo>
                      <a:pt x="1973" y="464"/>
                    </a:lnTo>
                    <a:lnTo>
                      <a:pt x="1803" y="585"/>
                    </a:lnTo>
                    <a:lnTo>
                      <a:pt x="1632" y="731"/>
                    </a:lnTo>
                    <a:lnTo>
                      <a:pt x="1486" y="878"/>
                    </a:lnTo>
                    <a:lnTo>
                      <a:pt x="1340" y="1024"/>
                    </a:lnTo>
                    <a:lnTo>
                      <a:pt x="1072" y="1365"/>
                    </a:lnTo>
                    <a:lnTo>
                      <a:pt x="853" y="1779"/>
                    </a:lnTo>
                    <a:lnTo>
                      <a:pt x="658" y="2193"/>
                    </a:lnTo>
                    <a:lnTo>
                      <a:pt x="488" y="2680"/>
                    </a:lnTo>
                    <a:lnTo>
                      <a:pt x="341" y="3167"/>
                    </a:lnTo>
                    <a:lnTo>
                      <a:pt x="244" y="3727"/>
                    </a:lnTo>
                    <a:lnTo>
                      <a:pt x="147" y="4287"/>
                    </a:lnTo>
                    <a:lnTo>
                      <a:pt x="73" y="4896"/>
                    </a:lnTo>
                    <a:lnTo>
                      <a:pt x="49" y="5529"/>
                    </a:lnTo>
                    <a:lnTo>
                      <a:pt x="25" y="6187"/>
                    </a:lnTo>
                    <a:lnTo>
                      <a:pt x="0" y="6869"/>
                    </a:lnTo>
                    <a:lnTo>
                      <a:pt x="0" y="6869"/>
                    </a:lnTo>
                    <a:lnTo>
                      <a:pt x="25" y="7015"/>
                    </a:lnTo>
                    <a:lnTo>
                      <a:pt x="49" y="7161"/>
                    </a:lnTo>
                    <a:lnTo>
                      <a:pt x="98" y="7307"/>
                    </a:lnTo>
                    <a:lnTo>
                      <a:pt x="171" y="7405"/>
                    </a:lnTo>
                    <a:lnTo>
                      <a:pt x="268" y="7502"/>
                    </a:lnTo>
                    <a:lnTo>
                      <a:pt x="390" y="7575"/>
                    </a:lnTo>
                    <a:lnTo>
                      <a:pt x="512" y="7624"/>
                    </a:lnTo>
                    <a:lnTo>
                      <a:pt x="658" y="7648"/>
                    </a:lnTo>
                    <a:lnTo>
                      <a:pt x="658" y="7648"/>
                    </a:lnTo>
                    <a:lnTo>
                      <a:pt x="804" y="7624"/>
                    </a:lnTo>
                    <a:lnTo>
                      <a:pt x="926" y="7575"/>
                    </a:lnTo>
                    <a:lnTo>
                      <a:pt x="1048" y="7502"/>
                    </a:lnTo>
                    <a:lnTo>
                      <a:pt x="1145" y="7405"/>
                    </a:lnTo>
                    <a:lnTo>
                      <a:pt x="1218" y="7307"/>
                    </a:lnTo>
                    <a:lnTo>
                      <a:pt x="1267" y="7161"/>
                    </a:lnTo>
                    <a:lnTo>
                      <a:pt x="1291" y="7015"/>
                    </a:lnTo>
                    <a:lnTo>
                      <a:pt x="1316" y="6869"/>
                    </a:lnTo>
                    <a:lnTo>
                      <a:pt x="1316" y="6869"/>
                    </a:lnTo>
                    <a:lnTo>
                      <a:pt x="1340" y="6260"/>
                    </a:lnTo>
                    <a:lnTo>
                      <a:pt x="1413" y="5554"/>
                    </a:lnTo>
                    <a:lnTo>
                      <a:pt x="1510" y="4847"/>
                    </a:lnTo>
                    <a:lnTo>
                      <a:pt x="1632" y="4141"/>
                    </a:lnTo>
                    <a:lnTo>
                      <a:pt x="1754" y="3532"/>
                    </a:lnTo>
                    <a:lnTo>
                      <a:pt x="1876" y="3021"/>
                    </a:lnTo>
                    <a:lnTo>
                      <a:pt x="1998" y="2680"/>
                    </a:lnTo>
                    <a:lnTo>
                      <a:pt x="2046" y="2607"/>
                    </a:lnTo>
                    <a:lnTo>
                      <a:pt x="2095" y="2582"/>
                    </a:lnTo>
                    <a:lnTo>
                      <a:pt x="2095" y="2582"/>
                    </a:lnTo>
                    <a:lnTo>
                      <a:pt x="2095" y="2631"/>
                    </a:lnTo>
                    <a:lnTo>
                      <a:pt x="2119" y="2729"/>
                    </a:lnTo>
                    <a:lnTo>
                      <a:pt x="2119" y="3143"/>
                    </a:lnTo>
                    <a:lnTo>
                      <a:pt x="2071" y="4555"/>
                    </a:lnTo>
                    <a:lnTo>
                      <a:pt x="1949" y="6577"/>
                    </a:lnTo>
                    <a:lnTo>
                      <a:pt x="1827" y="8842"/>
                    </a:lnTo>
                    <a:lnTo>
                      <a:pt x="1535" y="13128"/>
                    </a:lnTo>
                    <a:lnTo>
                      <a:pt x="1389" y="15077"/>
                    </a:lnTo>
                    <a:lnTo>
                      <a:pt x="1389" y="15077"/>
                    </a:lnTo>
                    <a:lnTo>
                      <a:pt x="1389" y="15247"/>
                    </a:lnTo>
                    <a:lnTo>
                      <a:pt x="1413" y="15418"/>
                    </a:lnTo>
                    <a:lnTo>
                      <a:pt x="1462" y="15564"/>
                    </a:lnTo>
                    <a:lnTo>
                      <a:pt x="1559" y="15710"/>
                    </a:lnTo>
                    <a:lnTo>
                      <a:pt x="1657" y="15856"/>
                    </a:lnTo>
                    <a:lnTo>
                      <a:pt x="1778" y="15953"/>
                    </a:lnTo>
                    <a:lnTo>
                      <a:pt x="1924" y="16026"/>
                    </a:lnTo>
                    <a:lnTo>
                      <a:pt x="2095" y="16075"/>
                    </a:lnTo>
                    <a:lnTo>
                      <a:pt x="2095" y="16075"/>
                    </a:lnTo>
                    <a:lnTo>
                      <a:pt x="2217" y="16075"/>
                    </a:lnTo>
                    <a:lnTo>
                      <a:pt x="2217" y="16075"/>
                    </a:lnTo>
                    <a:lnTo>
                      <a:pt x="2387" y="16075"/>
                    </a:lnTo>
                    <a:lnTo>
                      <a:pt x="2509" y="16026"/>
                    </a:lnTo>
                    <a:lnTo>
                      <a:pt x="2655" y="15953"/>
                    </a:lnTo>
                    <a:lnTo>
                      <a:pt x="2777" y="15880"/>
                    </a:lnTo>
                    <a:lnTo>
                      <a:pt x="2874" y="15758"/>
                    </a:lnTo>
                    <a:lnTo>
                      <a:pt x="2947" y="15637"/>
                    </a:lnTo>
                    <a:lnTo>
                      <a:pt x="3020" y="15491"/>
                    </a:lnTo>
                    <a:lnTo>
                      <a:pt x="3045" y="15344"/>
                    </a:lnTo>
                    <a:lnTo>
                      <a:pt x="3702" y="8525"/>
                    </a:lnTo>
                    <a:lnTo>
                      <a:pt x="3702" y="8525"/>
                    </a:lnTo>
                    <a:lnTo>
                      <a:pt x="3727" y="8452"/>
                    </a:lnTo>
                    <a:lnTo>
                      <a:pt x="3775" y="8330"/>
                    </a:lnTo>
                    <a:lnTo>
                      <a:pt x="3824" y="8282"/>
                    </a:lnTo>
                    <a:lnTo>
                      <a:pt x="3873" y="8208"/>
                    </a:lnTo>
                    <a:lnTo>
                      <a:pt x="3970" y="8184"/>
                    </a:lnTo>
                    <a:lnTo>
                      <a:pt x="4068" y="8160"/>
                    </a:lnTo>
                    <a:lnTo>
                      <a:pt x="4068" y="8160"/>
                    </a:lnTo>
                    <a:lnTo>
                      <a:pt x="4165" y="8184"/>
                    </a:lnTo>
                    <a:lnTo>
                      <a:pt x="4263" y="8208"/>
                    </a:lnTo>
                    <a:lnTo>
                      <a:pt x="4311" y="8282"/>
                    </a:lnTo>
                    <a:lnTo>
                      <a:pt x="4360" y="8330"/>
                    </a:lnTo>
                    <a:lnTo>
                      <a:pt x="4409" y="8452"/>
                    </a:lnTo>
                    <a:lnTo>
                      <a:pt x="4433" y="8525"/>
                    </a:lnTo>
                    <a:lnTo>
                      <a:pt x="5091" y="15344"/>
                    </a:lnTo>
                    <a:lnTo>
                      <a:pt x="5091" y="15344"/>
                    </a:lnTo>
                    <a:lnTo>
                      <a:pt x="5115" y="15491"/>
                    </a:lnTo>
                    <a:lnTo>
                      <a:pt x="5188" y="15637"/>
                    </a:lnTo>
                    <a:lnTo>
                      <a:pt x="5261" y="15758"/>
                    </a:lnTo>
                    <a:lnTo>
                      <a:pt x="5358" y="15880"/>
                    </a:lnTo>
                    <a:lnTo>
                      <a:pt x="5480" y="15953"/>
                    </a:lnTo>
                    <a:lnTo>
                      <a:pt x="5626" y="16026"/>
                    </a:lnTo>
                    <a:lnTo>
                      <a:pt x="5748" y="16075"/>
                    </a:lnTo>
                    <a:lnTo>
                      <a:pt x="5919" y="16075"/>
                    </a:lnTo>
                    <a:lnTo>
                      <a:pt x="5919" y="16075"/>
                    </a:lnTo>
                    <a:lnTo>
                      <a:pt x="6040" y="16075"/>
                    </a:lnTo>
                    <a:lnTo>
                      <a:pt x="6040" y="16075"/>
                    </a:lnTo>
                    <a:lnTo>
                      <a:pt x="6211" y="16026"/>
                    </a:lnTo>
                    <a:lnTo>
                      <a:pt x="6357" y="15953"/>
                    </a:lnTo>
                    <a:lnTo>
                      <a:pt x="6479" y="15856"/>
                    </a:lnTo>
                    <a:lnTo>
                      <a:pt x="6576" y="15710"/>
                    </a:lnTo>
                    <a:lnTo>
                      <a:pt x="6674" y="15564"/>
                    </a:lnTo>
                    <a:lnTo>
                      <a:pt x="6722" y="15418"/>
                    </a:lnTo>
                    <a:lnTo>
                      <a:pt x="6747" y="15247"/>
                    </a:lnTo>
                    <a:lnTo>
                      <a:pt x="6747" y="15077"/>
                    </a:lnTo>
                    <a:lnTo>
                      <a:pt x="6747" y="15077"/>
                    </a:lnTo>
                    <a:lnTo>
                      <a:pt x="6601" y="13128"/>
                    </a:lnTo>
                    <a:lnTo>
                      <a:pt x="6333" y="8890"/>
                    </a:lnTo>
                    <a:lnTo>
                      <a:pt x="6187" y="6601"/>
                    </a:lnTo>
                    <a:lnTo>
                      <a:pt x="6089" y="4604"/>
                    </a:lnTo>
                    <a:lnTo>
                      <a:pt x="6040" y="3167"/>
                    </a:lnTo>
                    <a:lnTo>
                      <a:pt x="6040" y="2753"/>
                    </a:lnTo>
                    <a:lnTo>
                      <a:pt x="6040" y="2582"/>
                    </a:lnTo>
                    <a:lnTo>
                      <a:pt x="6040" y="2582"/>
                    </a:lnTo>
                    <a:lnTo>
                      <a:pt x="6065" y="2582"/>
                    </a:lnTo>
                    <a:lnTo>
                      <a:pt x="6089" y="2582"/>
                    </a:lnTo>
                    <a:lnTo>
                      <a:pt x="6138" y="2680"/>
                    </a:lnTo>
                    <a:lnTo>
                      <a:pt x="6235" y="2996"/>
                    </a:lnTo>
                    <a:lnTo>
                      <a:pt x="6381" y="3484"/>
                    </a:lnTo>
                    <a:lnTo>
                      <a:pt x="6503" y="4117"/>
                    </a:lnTo>
                    <a:lnTo>
                      <a:pt x="6625" y="4823"/>
                    </a:lnTo>
                    <a:lnTo>
                      <a:pt x="6722" y="5554"/>
                    </a:lnTo>
                    <a:lnTo>
                      <a:pt x="6795" y="6260"/>
                    </a:lnTo>
                    <a:lnTo>
                      <a:pt x="6820" y="6869"/>
                    </a:lnTo>
                    <a:lnTo>
                      <a:pt x="6820" y="6869"/>
                    </a:lnTo>
                    <a:lnTo>
                      <a:pt x="6844" y="7015"/>
                    </a:lnTo>
                    <a:lnTo>
                      <a:pt x="6869" y="7161"/>
                    </a:lnTo>
                    <a:lnTo>
                      <a:pt x="6917" y="7307"/>
                    </a:lnTo>
                    <a:lnTo>
                      <a:pt x="6990" y="7405"/>
                    </a:lnTo>
                    <a:lnTo>
                      <a:pt x="7088" y="7502"/>
                    </a:lnTo>
                    <a:lnTo>
                      <a:pt x="7209" y="7575"/>
                    </a:lnTo>
                    <a:lnTo>
                      <a:pt x="7331" y="7624"/>
                    </a:lnTo>
                    <a:lnTo>
                      <a:pt x="7477" y="7648"/>
                    </a:lnTo>
                    <a:lnTo>
                      <a:pt x="7477" y="7648"/>
                    </a:lnTo>
                    <a:lnTo>
                      <a:pt x="7624" y="7624"/>
                    </a:lnTo>
                    <a:lnTo>
                      <a:pt x="7745" y="7575"/>
                    </a:lnTo>
                    <a:lnTo>
                      <a:pt x="7867" y="7502"/>
                    </a:lnTo>
                    <a:lnTo>
                      <a:pt x="7964" y="7405"/>
                    </a:lnTo>
                    <a:lnTo>
                      <a:pt x="8038" y="7307"/>
                    </a:lnTo>
                    <a:lnTo>
                      <a:pt x="8086" y="7161"/>
                    </a:lnTo>
                    <a:lnTo>
                      <a:pt x="8111" y="7015"/>
                    </a:lnTo>
                    <a:lnTo>
                      <a:pt x="8135" y="6869"/>
                    </a:lnTo>
                    <a:lnTo>
                      <a:pt x="8135" y="6869"/>
                    </a:lnTo>
                    <a:lnTo>
                      <a:pt x="8111" y="5505"/>
                    </a:lnTo>
                    <a:lnTo>
                      <a:pt x="8086" y="4872"/>
                    </a:lnTo>
                    <a:lnTo>
                      <a:pt x="8038" y="4287"/>
                    </a:lnTo>
                    <a:lnTo>
                      <a:pt x="7964" y="3703"/>
                    </a:lnTo>
                    <a:lnTo>
                      <a:pt x="7867" y="3167"/>
                    </a:lnTo>
                    <a:lnTo>
                      <a:pt x="7745" y="2656"/>
                    </a:lnTo>
                    <a:lnTo>
                      <a:pt x="7599" y="2168"/>
                    </a:lnTo>
                    <a:lnTo>
                      <a:pt x="7404" y="1754"/>
                    </a:lnTo>
                    <a:lnTo>
                      <a:pt x="7185" y="1365"/>
                    </a:lnTo>
                    <a:lnTo>
                      <a:pt x="7063" y="1170"/>
                    </a:lnTo>
                    <a:lnTo>
                      <a:pt x="6917" y="999"/>
                    </a:lnTo>
                    <a:lnTo>
                      <a:pt x="6771" y="853"/>
                    </a:lnTo>
                    <a:lnTo>
                      <a:pt x="6625" y="707"/>
                    </a:lnTo>
                    <a:lnTo>
                      <a:pt x="6454" y="561"/>
                    </a:lnTo>
                    <a:lnTo>
                      <a:pt x="6260" y="439"/>
                    </a:lnTo>
                    <a:lnTo>
                      <a:pt x="6065" y="342"/>
                    </a:lnTo>
                    <a:lnTo>
                      <a:pt x="5870" y="244"/>
                    </a:lnTo>
                    <a:lnTo>
                      <a:pt x="5651" y="171"/>
                    </a:lnTo>
                    <a:lnTo>
                      <a:pt x="5407" y="98"/>
                    </a:lnTo>
                    <a:lnTo>
                      <a:pt x="5164" y="50"/>
                    </a:lnTo>
                    <a:lnTo>
                      <a:pt x="4896" y="1"/>
                    </a:lnTo>
                    <a:lnTo>
                      <a:pt x="4896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87;p47">
                <a:extLst>
                  <a:ext uri="{FF2B5EF4-FFF2-40B4-BE49-F238E27FC236}">
                    <a16:creationId xmlns:a16="http://schemas.microsoft.com/office/drawing/2014/main" id="{79DE1E9A-BD37-0121-675B-946E34DF37FE}"/>
                  </a:ext>
                </a:extLst>
              </p:cNvPr>
              <p:cNvSpPr/>
              <p:nvPr/>
            </p:nvSpPr>
            <p:spPr>
              <a:xfrm>
                <a:off x="3443425" y="2267500"/>
                <a:ext cx="85275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751" fill="none" extrusionOk="0">
                    <a:moveTo>
                      <a:pt x="1" y="1705"/>
                    </a:moveTo>
                    <a:lnTo>
                      <a:pt x="1" y="1705"/>
                    </a:lnTo>
                    <a:lnTo>
                      <a:pt x="1" y="1510"/>
                    </a:lnTo>
                    <a:lnTo>
                      <a:pt x="25" y="1315"/>
                    </a:lnTo>
                    <a:lnTo>
                      <a:pt x="74" y="1145"/>
                    </a:lnTo>
                    <a:lnTo>
                      <a:pt x="123" y="999"/>
                    </a:lnTo>
                    <a:lnTo>
                      <a:pt x="196" y="852"/>
                    </a:lnTo>
                    <a:lnTo>
                      <a:pt x="293" y="706"/>
                    </a:lnTo>
                    <a:lnTo>
                      <a:pt x="391" y="585"/>
                    </a:lnTo>
                    <a:lnTo>
                      <a:pt x="488" y="463"/>
                    </a:lnTo>
                    <a:lnTo>
                      <a:pt x="610" y="341"/>
                    </a:lnTo>
                    <a:lnTo>
                      <a:pt x="756" y="268"/>
                    </a:lnTo>
                    <a:lnTo>
                      <a:pt x="902" y="171"/>
                    </a:lnTo>
                    <a:lnTo>
                      <a:pt x="1048" y="122"/>
                    </a:lnTo>
                    <a:lnTo>
                      <a:pt x="1194" y="49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876" y="0"/>
                    </a:lnTo>
                    <a:lnTo>
                      <a:pt x="2047" y="24"/>
                    </a:lnTo>
                    <a:lnTo>
                      <a:pt x="2217" y="49"/>
                    </a:lnTo>
                    <a:lnTo>
                      <a:pt x="2363" y="122"/>
                    </a:lnTo>
                    <a:lnTo>
                      <a:pt x="2509" y="171"/>
                    </a:lnTo>
                    <a:lnTo>
                      <a:pt x="2656" y="268"/>
                    </a:lnTo>
                    <a:lnTo>
                      <a:pt x="2802" y="341"/>
                    </a:lnTo>
                    <a:lnTo>
                      <a:pt x="2923" y="463"/>
                    </a:lnTo>
                    <a:lnTo>
                      <a:pt x="3021" y="585"/>
                    </a:lnTo>
                    <a:lnTo>
                      <a:pt x="3118" y="706"/>
                    </a:lnTo>
                    <a:lnTo>
                      <a:pt x="3216" y="852"/>
                    </a:lnTo>
                    <a:lnTo>
                      <a:pt x="3289" y="999"/>
                    </a:lnTo>
                    <a:lnTo>
                      <a:pt x="3337" y="1145"/>
                    </a:lnTo>
                    <a:lnTo>
                      <a:pt x="3386" y="1315"/>
                    </a:lnTo>
                    <a:lnTo>
                      <a:pt x="3411" y="1510"/>
                    </a:lnTo>
                    <a:lnTo>
                      <a:pt x="3411" y="1705"/>
                    </a:lnTo>
                    <a:lnTo>
                      <a:pt x="3411" y="1705"/>
                    </a:lnTo>
                    <a:lnTo>
                      <a:pt x="3411" y="1900"/>
                    </a:lnTo>
                    <a:lnTo>
                      <a:pt x="3386" y="2095"/>
                    </a:lnTo>
                    <a:lnTo>
                      <a:pt x="3337" y="2265"/>
                    </a:lnTo>
                    <a:lnTo>
                      <a:pt x="3289" y="2460"/>
                    </a:lnTo>
                    <a:lnTo>
                      <a:pt x="3216" y="2630"/>
                    </a:lnTo>
                    <a:lnTo>
                      <a:pt x="3118" y="2801"/>
                    </a:lnTo>
                    <a:lnTo>
                      <a:pt x="3021" y="2971"/>
                    </a:lnTo>
                    <a:lnTo>
                      <a:pt x="2923" y="3117"/>
                    </a:lnTo>
                    <a:lnTo>
                      <a:pt x="2802" y="3264"/>
                    </a:lnTo>
                    <a:lnTo>
                      <a:pt x="2656" y="3385"/>
                    </a:lnTo>
                    <a:lnTo>
                      <a:pt x="2509" y="3483"/>
                    </a:lnTo>
                    <a:lnTo>
                      <a:pt x="2363" y="3580"/>
                    </a:lnTo>
                    <a:lnTo>
                      <a:pt x="2217" y="3653"/>
                    </a:lnTo>
                    <a:lnTo>
                      <a:pt x="2047" y="3702"/>
                    </a:lnTo>
                    <a:lnTo>
                      <a:pt x="1876" y="3751"/>
                    </a:lnTo>
                    <a:lnTo>
                      <a:pt x="1706" y="3751"/>
                    </a:lnTo>
                    <a:lnTo>
                      <a:pt x="1706" y="3751"/>
                    </a:lnTo>
                    <a:lnTo>
                      <a:pt x="1535" y="3751"/>
                    </a:lnTo>
                    <a:lnTo>
                      <a:pt x="1365" y="3702"/>
                    </a:lnTo>
                    <a:lnTo>
                      <a:pt x="1194" y="3653"/>
                    </a:lnTo>
                    <a:lnTo>
                      <a:pt x="1048" y="3580"/>
                    </a:lnTo>
                    <a:lnTo>
                      <a:pt x="902" y="3483"/>
                    </a:lnTo>
                    <a:lnTo>
                      <a:pt x="756" y="3385"/>
                    </a:lnTo>
                    <a:lnTo>
                      <a:pt x="610" y="3264"/>
                    </a:lnTo>
                    <a:lnTo>
                      <a:pt x="488" y="3117"/>
                    </a:lnTo>
                    <a:lnTo>
                      <a:pt x="391" y="2971"/>
                    </a:lnTo>
                    <a:lnTo>
                      <a:pt x="293" y="2801"/>
                    </a:lnTo>
                    <a:lnTo>
                      <a:pt x="196" y="2630"/>
                    </a:lnTo>
                    <a:lnTo>
                      <a:pt x="123" y="2460"/>
                    </a:lnTo>
                    <a:lnTo>
                      <a:pt x="74" y="2265"/>
                    </a:lnTo>
                    <a:lnTo>
                      <a:pt x="25" y="2095"/>
                    </a:lnTo>
                    <a:lnTo>
                      <a:pt x="1" y="1900"/>
                    </a:lnTo>
                    <a:lnTo>
                      <a:pt x="1" y="1705"/>
                    </a:lnTo>
                    <a:lnTo>
                      <a:pt x="1" y="1705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" name="ZoneTexte 160">
              <a:extLst>
                <a:ext uri="{FF2B5EF4-FFF2-40B4-BE49-F238E27FC236}">
                  <a16:creationId xmlns:a16="http://schemas.microsoft.com/office/drawing/2014/main" id="{BAC8A56C-A19B-B5A7-8649-D56ADB6EFEE7}"/>
                </a:ext>
              </a:extLst>
            </p:cNvPr>
            <p:cNvSpPr txBox="1"/>
            <p:nvPr/>
          </p:nvSpPr>
          <p:spPr>
            <a:xfrm>
              <a:off x="2636020" y="1598316"/>
              <a:ext cx="112136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Operateur</a:t>
              </a:r>
            </a:p>
            <a:p>
              <a:r>
                <a:rPr lang="en" sz="1200" b="1" dirty="0">
                  <a:solidFill>
                    <a:schemeClr val="accent1"/>
                  </a:solidFill>
                  <a:latin typeface="Quicksand"/>
                  <a:sym typeface="Quicksand"/>
                </a:rPr>
                <a:t>Validé</a:t>
              </a:r>
              <a:endParaRPr lang="fr-FR" sz="1200" b="1" dirty="0"/>
            </a:p>
          </p:txBody>
        </p:sp>
      </p:grpSp>
      <p:grpSp>
        <p:nvGrpSpPr>
          <p:cNvPr id="165" name="Google Shape;813;p47">
            <a:extLst>
              <a:ext uri="{FF2B5EF4-FFF2-40B4-BE49-F238E27FC236}">
                <a16:creationId xmlns:a16="http://schemas.microsoft.com/office/drawing/2014/main" id="{3318FEC1-0AF1-2A91-BD57-92DC11409620}"/>
              </a:ext>
            </a:extLst>
          </p:cNvPr>
          <p:cNvGrpSpPr/>
          <p:nvPr/>
        </p:nvGrpSpPr>
        <p:grpSpPr>
          <a:xfrm>
            <a:off x="1649036" y="2714991"/>
            <a:ext cx="435022" cy="323445"/>
            <a:chOff x="5247525" y="3007275"/>
            <a:chExt cx="517575" cy="384825"/>
          </a:xfrm>
        </p:grpSpPr>
        <p:sp>
          <p:nvSpPr>
            <p:cNvPr id="166" name="Google Shape;814;p47">
              <a:extLst>
                <a:ext uri="{FF2B5EF4-FFF2-40B4-BE49-F238E27FC236}">
                  <a16:creationId xmlns:a16="http://schemas.microsoft.com/office/drawing/2014/main" id="{F423789C-1B4A-5005-DDB3-AE8422F8D21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15;p47">
              <a:extLst>
                <a:ext uri="{FF2B5EF4-FFF2-40B4-BE49-F238E27FC236}">
                  <a16:creationId xmlns:a16="http://schemas.microsoft.com/office/drawing/2014/main" id="{B26F89CE-AA2D-0F2C-EA41-986CCBE180B5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ZoneTexte 167">
            <a:extLst>
              <a:ext uri="{FF2B5EF4-FFF2-40B4-BE49-F238E27FC236}">
                <a16:creationId xmlns:a16="http://schemas.microsoft.com/office/drawing/2014/main" id="{53341AE7-5E63-B15A-1679-B7BC0A487159}"/>
              </a:ext>
            </a:extLst>
          </p:cNvPr>
          <p:cNvSpPr txBox="1"/>
          <p:nvPr/>
        </p:nvSpPr>
        <p:spPr>
          <a:xfrm>
            <a:off x="2059358" y="2648539"/>
            <a:ext cx="1121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b="1" dirty="0">
                <a:solidFill>
                  <a:schemeClr val="accent1"/>
                </a:solidFill>
                <a:latin typeface="Quicksand"/>
                <a:sym typeface="Quicksand"/>
              </a:rPr>
              <a:t>Poste</a:t>
            </a:r>
            <a:r>
              <a:rPr lang="fr-FR" sz="1200" b="1" dirty="0">
                <a:solidFill>
                  <a:schemeClr val="accent1"/>
                </a:solidFill>
                <a:latin typeface="Quicksand"/>
                <a:sym typeface="Quicksand"/>
              </a:rPr>
              <a:t> de</a:t>
            </a:r>
          </a:p>
          <a:p>
            <a:r>
              <a:rPr lang="fr-FR" sz="1200" b="1" dirty="0">
                <a:solidFill>
                  <a:schemeClr val="accent1"/>
                </a:solidFill>
                <a:latin typeface="Quicksand"/>
                <a:sym typeface="Quicksand"/>
              </a:rPr>
              <a:t>Travail</a:t>
            </a:r>
            <a:endParaRPr lang="en" sz="1200" b="1" dirty="0">
              <a:solidFill>
                <a:schemeClr val="accent1"/>
              </a:solidFill>
              <a:latin typeface="Quicksand"/>
              <a:sym typeface="Quicksand"/>
            </a:endParaRPr>
          </a:p>
        </p:txBody>
      </p:sp>
      <p:sp>
        <p:nvSpPr>
          <p:cNvPr id="169" name="Arc 168">
            <a:extLst>
              <a:ext uri="{FF2B5EF4-FFF2-40B4-BE49-F238E27FC236}">
                <a16:creationId xmlns:a16="http://schemas.microsoft.com/office/drawing/2014/main" id="{D680DF86-B121-B3AD-4C02-AA4B017B5E9E}"/>
              </a:ext>
            </a:extLst>
          </p:cNvPr>
          <p:cNvSpPr/>
          <p:nvPr/>
        </p:nvSpPr>
        <p:spPr>
          <a:xfrm rot="20401328">
            <a:off x="2261999" y="2644003"/>
            <a:ext cx="962663" cy="545483"/>
          </a:xfrm>
          <a:prstGeom prst="arc">
            <a:avLst>
              <a:gd name="adj1" fmla="val 15684060"/>
              <a:gd name="adj2" fmla="val 0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Google Shape;138;p20">
            <a:extLst>
              <a:ext uri="{FF2B5EF4-FFF2-40B4-BE49-F238E27FC236}">
                <a16:creationId xmlns:a16="http://schemas.microsoft.com/office/drawing/2014/main" id="{85F42A9C-AA7B-BAD3-C47F-3C64C2B6DB08}"/>
              </a:ext>
            </a:extLst>
          </p:cNvPr>
          <p:cNvSpPr txBox="1">
            <a:spLocks/>
          </p:cNvSpPr>
          <p:nvPr/>
        </p:nvSpPr>
        <p:spPr>
          <a:xfrm>
            <a:off x="1503186" y="3235745"/>
            <a:ext cx="4567830" cy="1831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C5515D"/>
                </a:solidFill>
              </a:rPr>
              <a:t>3 secteurs </a:t>
            </a:r>
            <a:r>
              <a:rPr lang="fr-FR" sz="1600" dirty="0">
                <a:solidFill>
                  <a:schemeClr val="bg1">
                    <a:lumMod val="95000"/>
                  </a:schemeClr>
                </a:solidFill>
              </a:rPr>
              <a:t>de productions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C5515D"/>
                </a:solidFill>
              </a:rPr>
              <a:t>~ 10 poste </a:t>
            </a:r>
            <a:r>
              <a:rPr lang="fr-FR" sz="1600" dirty="0">
                <a:solidFill>
                  <a:schemeClr val="bg1">
                    <a:lumMod val="95000"/>
                  </a:schemeClr>
                </a:solidFill>
              </a:rPr>
              <a:t>de travails par secteur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C5515D"/>
                </a:solidFill>
              </a:rPr>
              <a:t>~ 25 personne </a:t>
            </a:r>
            <a:r>
              <a:rPr lang="fr-FR" sz="1600" dirty="0">
                <a:solidFill>
                  <a:schemeClr val="bg1">
                    <a:lumMod val="95000"/>
                  </a:schemeClr>
                </a:solidFill>
              </a:rPr>
              <a:t>par équipe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C5515D"/>
                </a:solidFill>
              </a:rPr>
              <a:t>2 équipe </a:t>
            </a:r>
            <a:r>
              <a:rPr lang="fr-FR" sz="1600" dirty="0">
                <a:solidFill>
                  <a:schemeClr val="bg1">
                    <a:lumMod val="95000"/>
                  </a:schemeClr>
                </a:solidFill>
              </a:rPr>
              <a:t>par secteur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C5515D"/>
                </a:solidFill>
              </a:rPr>
              <a:t>4 niveaux </a:t>
            </a:r>
            <a:r>
              <a:rPr lang="fr-FR" sz="1600" dirty="0">
                <a:solidFill>
                  <a:schemeClr val="bg1">
                    <a:lumMod val="95000"/>
                  </a:schemeClr>
                </a:solidFill>
              </a:rPr>
              <a:t>de formation</a:t>
            </a:r>
          </a:p>
        </p:txBody>
      </p:sp>
    </p:spTree>
    <p:extLst>
      <p:ext uri="{BB962C8B-B14F-4D97-AF65-F5344CB8AC3E}">
        <p14:creationId xmlns:p14="http://schemas.microsoft.com/office/powerpoint/2010/main" val="1655544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44" name="Google Shape;644;p4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aphicFrame>
        <p:nvGraphicFramePr>
          <p:cNvPr id="645" name="Google Shape;645;p46"/>
          <p:cNvGraphicFramePr/>
          <p:nvPr/>
        </p:nvGraphicFramePr>
        <p:xfrm>
          <a:off x="946484" y="1146925"/>
          <a:ext cx="7446175" cy="3314625"/>
        </p:xfrm>
        <a:graphic>
          <a:graphicData uri="http://schemas.openxmlformats.org/drawingml/2006/table">
            <a:tbl>
              <a:tblPr>
                <a:noFill/>
                <a:tableStyleId>{E71A6B3E-507F-4017-96D8-7895C4FAF287}</a:tableStyleId>
              </a:tblPr>
              <a:tblGrid>
                <a:gridCol w="82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8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SUNDAY</a:t>
                      </a:r>
                      <a:endParaRPr sz="7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MONDAY</a:t>
                      </a:r>
                      <a:endParaRPr sz="7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TUESDAY</a:t>
                      </a:r>
                      <a:endParaRPr sz="7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WEDNESDAY</a:t>
                      </a:r>
                      <a:endParaRPr sz="7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THURSDAY</a:t>
                      </a:r>
                      <a:endParaRPr sz="7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FRIDAY</a:t>
                      </a:r>
                      <a:endParaRPr sz="7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SATURDAY</a:t>
                      </a:r>
                      <a:endParaRPr sz="7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09:00 - 09:45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10:00 - 10:45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11:00 - 11:45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12:00 - 13:15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 Free time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13:30 - 14:15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14:30 - 15:15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15:30 - 16:15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Task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C0BA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651" name="Google Shape;651;p47"/>
          <p:cNvSpPr txBox="1"/>
          <p:nvPr/>
        </p:nvSpPr>
        <p:spPr>
          <a:xfrm>
            <a:off x="7104950" y="467225"/>
            <a:ext cx="17127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SlidesCarnival icons are editable shapes</a:t>
            </a:r>
            <a:r>
              <a:rPr lang="en" sz="9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This means that you can:</a:t>
            </a: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Quicksand"/>
              <a:buChar char="●"/>
            </a:pPr>
            <a:r>
              <a:rPr lang="en" sz="9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Resize them without losing quality.</a:t>
            </a: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Quicksand"/>
              <a:buChar char="●"/>
            </a:pPr>
            <a:r>
              <a:rPr lang="en" sz="9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Change line color, width and style.</a:t>
            </a: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Isn’t that nice? :)</a:t>
            </a: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Examples:</a:t>
            </a: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652" name="Google Shape;652;p47"/>
          <p:cNvGrpSpPr/>
          <p:nvPr/>
        </p:nvGrpSpPr>
        <p:grpSpPr>
          <a:xfrm>
            <a:off x="1399372" y="404794"/>
            <a:ext cx="342903" cy="447293"/>
            <a:chOff x="590250" y="244200"/>
            <a:chExt cx="407975" cy="532175"/>
          </a:xfrm>
        </p:grpSpPr>
        <p:sp>
          <p:nvSpPr>
            <p:cNvPr id="653" name="Google Shape;653;p4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47"/>
          <p:cNvGrpSpPr/>
          <p:nvPr/>
        </p:nvGrpSpPr>
        <p:grpSpPr>
          <a:xfrm>
            <a:off x="1942864" y="470816"/>
            <a:ext cx="372594" cy="310144"/>
            <a:chOff x="1247825" y="322750"/>
            <a:chExt cx="443300" cy="369000"/>
          </a:xfrm>
        </p:grpSpPr>
        <p:sp>
          <p:nvSpPr>
            <p:cNvPr id="668" name="Google Shape;668;p47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7"/>
          <p:cNvGrpSpPr/>
          <p:nvPr/>
        </p:nvGrpSpPr>
        <p:grpSpPr>
          <a:xfrm>
            <a:off x="2516042" y="469282"/>
            <a:ext cx="356204" cy="313212"/>
            <a:chOff x="1929775" y="320925"/>
            <a:chExt cx="423800" cy="372650"/>
          </a:xfrm>
        </p:grpSpPr>
        <p:sp>
          <p:nvSpPr>
            <p:cNvPr id="674" name="Google Shape;674;p4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47"/>
          <p:cNvSpPr/>
          <p:nvPr/>
        </p:nvSpPr>
        <p:spPr>
          <a:xfrm>
            <a:off x="3113345" y="458029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3698313" y="459058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1" name="Google Shape;681;p47"/>
          <p:cNvGrpSpPr/>
          <p:nvPr/>
        </p:nvGrpSpPr>
        <p:grpSpPr>
          <a:xfrm>
            <a:off x="4785687" y="433960"/>
            <a:ext cx="336767" cy="383835"/>
            <a:chOff x="4630125" y="278900"/>
            <a:chExt cx="400675" cy="456675"/>
          </a:xfrm>
        </p:grpSpPr>
        <p:sp>
          <p:nvSpPr>
            <p:cNvPr id="682" name="Google Shape;682;p47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47"/>
          <p:cNvSpPr/>
          <p:nvPr/>
        </p:nvSpPr>
        <p:spPr>
          <a:xfrm>
            <a:off x="5326276" y="457525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47"/>
          <p:cNvGrpSpPr/>
          <p:nvPr/>
        </p:nvGrpSpPr>
        <p:grpSpPr>
          <a:xfrm>
            <a:off x="1395299" y="980516"/>
            <a:ext cx="342882" cy="418128"/>
            <a:chOff x="596350" y="929175"/>
            <a:chExt cx="407950" cy="497475"/>
          </a:xfrm>
        </p:grpSpPr>
        <p:sp>
          <p:nvSpPr>
            <p:cNvPr id="688" name="Google Shape;688;p4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7"/>
          <p:cNvGrpSpPr/>
          <p:nvPr/>
        </p:nvGrpSpPr>
        <p:grpSpPr>
          <a:xfrm>
            <a:off x="2519615" y="1041431"/>
            <a:ext cx="349060" cy="298882"/>
            <a:chOff x="1934025" y="1001650"/>
            <a:chExt cx="415300" cy="355600"/>
          </a:xfrm>
        </p:grpSpPr>
        <p:sp>
          <p:nvSpPr>
            <p:cNvPr id="696" name="Google Shape;696;p4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47"/>
          <p:cNvSpPr/>
          <p:nvPr/>
        </p:nvSpPr>
        <p:spPr>
          <a:xfrm>
            <a:off x="3083674" y="1016373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7"/>
          <p:cNvSpPr/>
          <p:nvPr/>
        </p:nvSpPr>
        <p:spPr>
          <a:xfrm>
            <a:off x="3649184" y="1033772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7"/>
          <p:cNvSpPr/>
          <p:nvPr/>
        </p:nvSpPr>
        <p:spPr>
          <a:xfrm>
            <a:off x="4219296" y="1036336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7"/>
          <p:cNvSpPr/>
          <p:nvPr/>
        </p:nvSpPr>
        <p:spPr>
          <a:xfrm>
            <a:off x="4795564" y="103940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" name="Google Shape;704;p47"/>
          <p:cNvGrpSpPr/>
          <p:nvPr/>
        </p:nvGrpSpPr>
        <p:grpSpPr>
          <a:xfrm>
            <a:off x="5344010" y="1018906"/>
            <a:ext cx="350068" cy="350573"/>
            <a:chOff x="5294400" y="974850"/>
            <a:chExt cx="416500" cy="417100"/>
          </a:xfrm>
        </p:grpSpPr>
        <p:sp>
          <p:nvSpPr>
            <p:cNvPr id="705" name="Google Shape;705;p4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47"/>
          <p:cNvGrpSpPr/>
          <p:nvPr/>
        </p:nvGrpSpPr>
        <p:grpSpPr>
          <a:xfrm>
            <a:off x="5867032" y="979507"/>
            <a:ext cx="433992" cy="422729"/>
            <a:chOff x="5916675" y="927975"/>
            <a:chExt cx="516350" cy="502950"/>
          </a:xfrm>
        </p:grpSpPr>
        <p:sp>
          <p:nvSpPr>
            <p:cNvPr id="708" name="Google Shape;708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1368676" y="1628920"/>
            <a:ext cx="391001" cy="264085"/>
            <a:chOff x="564675" y="1700625"/>
            <a:chExt cx="465200" cy="314200"/>
          </a:xfrm>
        </p:grpSpPr>
        <p:sp>
          <p:nvSpPr>
            <p:cNvPr id="711" name="Google Shape;711;p47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47"/>
          <p:cNvGrpSpPr/>
          <p:nvPr/>
        </p:nvGrpSpPr>
        <p:grpSpPr>
          <a:xfrm>
            <a:off x="1933660" y="1564432"/>
            <a:ext cx="391001" cy="382827"/>
            <a:chOff x="1236875" y="1623900"/>
            <a:chExt cx="465200" cy="455475"/>
          </a:xfrm>
        </p:grpSpPr>
        <p:sp>
          <p:nvSpPr>
            <p:cNvPr id="715" name="Google Shape;715;p4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7"/>
          <p:cNvGrpSpPr/>
          <p:nvPr/>
        </p:nvGrpSpPr>
        <p:grpSpPr>
          <a:xfrm>
            <a:off x="2510915" y="1572627"/>
            <a:ext cx="366458" cy="366437"/>
            <a:chOff x="1923675" y="1633650"/>
            <a:chExt cx="436000" cy="435975"/>
          </a:xfrm>
        </p:grpSpPr>
        <p:sp>
          <p:nvSpPr>
            <p:cNvPr id="723" name="Google Shape;723;p4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47"/>
          <p:cNvGrpSpPr/>
          <p:nvPr/>
        </p:nvGrpSpPr>
        <p:grpSpPr>
          <a:xfrm>
            <a:off x="3074366" y="1571093"/>
            <a:ext cx="369505" cy="369505"/>
            <a:chOff x="2594050" y="1631825"/>
            <a:chExt cx="439625" cy="439625"/>
          </a:xfrm>
        </p:grpSpPr>
        <p:sp>
          <p:nvSpPr>
            <p:cNvPr id="730" name="Google Shape;730;p4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47"/>
          <p:cNvSpPr/>
          <p:nvPr/>
        </p:nvSpPr>
        <p:spPr>
          <a:xfrm>
            <a:off x="3655824" y="15875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" name="Google Shape;735;p47"/>
          <p:cNvGrpSpPr/>
          <p:nvPr/>
        </p:nvGrpSpPr>
        <p:grpSpPr>
          <a:xfrm>
            <a:off x="4239131" y="1543462"/>
            <a:ext cx="299911" cy="424768"/>
            <a:chOff x="3979850" y="1598950"/>
            <a:chExt cx="356825" cy="505375"/>
          </a:xfrm>
        </p:grpSpPr>
        <p:sp>
          <p:nvSpPr>
            <p:cNvPr id="736" name="Google Shape;736;p4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7"/>
          <p:cNvGrpSpPr/>
          <p:nvPr/>
        </p:nvGrpSpPr>
        <p:grpSpPr>
          <a:xfrm>
            <a:off x="4756521" y="1634551"/>
            <a:ext cx="395098" cy="242589"/>
            <a:chOff x="4595425" y="1707325"/>
            <a:chExt cx="470075" cy="288625"/>
          </a:xfrm>
        </p:grpSpPr>
        <p:sp>
          <p:nvSpPr>
            <p:cNvPr id="739" name="Google Shape;739;p4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47"/>
          <p:cNvGrpSpPr/>
          <p:nvPr/>
        </p:nvGrpSpPr>
        <p:grpSpPr>
          <a:xfrm>
            <a:off x="5340438" y="1575191"/>
            <a:ext cx="357234" cy="361310"/>
            <a:chOff x="5290150" y="1636700"/>
            <a:chExt cx="425025" cy="429875"/>
          </a:xfrm>
        </p:grpSpPr>
        <p:sp>
          <p:nvSpPr>
            <p:cNvPr id="745" name="Google Shape;745;p4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47"/>
          <p:cNvGrpSpPr/>
          <p:nvPr/>
        </p:nvGrpSpPr>
        <p:grpSpPr>
          <a:xfrm>
            <a:off x="5904392" y="1564432"/>
            <a:ext cx="359272" cy="376691"/>
            <a:chOff x="5961125" y="1623900"/>
            <a:chExt cx="427450" cy="448175"/>
          </a:xfrm>
        </p:grpSpPr>
        <p:sp>
          <p:nvSpPr>
            <p:cNvPr id="748" name="Google Shape;748;p4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47"/>
          <p:cNvGrpSpPr/>
          <p:nvPr/>
        </p:nvGrpSpPr>
        <p:grpSpPr>
          <a:xfrm>
            <a:off x="6457084" y="1574161"/>
            <a:ext cx="383835" cy="363369"/>
            <a:chOff x="6618700" y="1635475"/>
            <a:chExt cx="456675" cy="432325"/>
          </a:xfrm>
        </p:grpSpPr>
        <p:sp>
          <p:nvSpPr>
            <p:cNvPr id="756" name="Google Shape;756;p4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1412172" y="2157573"/>
            <a:ext cx="304009" cy="326513"/>
            <a:chOff x="616425" y="2329600"/>
            <a:chExt cx="361700" cy="388475"/>
          </a:xfrm>
        </p:grpSpPr>
        <p:sp>
          <p:nvSpPr>
            <p:cNvPr id="762" name="Google Shape;762;p47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47"/>
          <p:cNvGrpSpPr/>
          <p:nvPr/>
        </p:nvGrpSpPr>
        <p:grpSpPr>
          <a:xfrm>
            <a:off x="1968982" y="2160641"/>
            <a:ext cx="320378" cy="320378"/>
            <a:chOff x="1278900" y="2333250"/>
            <a:chExt cx="381175" cy="381175"/>
          </a:xfrm>
        </p:grpSpPr>
        <p:sp>
          <p:nvSpPr>
            <p:cNvPr id="771" name="Google Shape;771;p4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7"/>
          <p:cNvGrpSpPr/>
          <p:nvPr/>
        </p:nvGrpSpPr>
        <p:grpSpPr>
          <a:xfrm>
            <a:off x="2533945" y="2160641"/>
            <a:ext cx="320399" cy="320378"/>
            <a:chOff x="1951075" y="2333250"/>
            <a:chExt cx="381200" cy="381175"/>
          </a:xfrm>
        </p:grpSpPr>
        <p:sp>
          <p:nvSpPr>
            <p:cNvPr id="776" name="Google Shape;776;p4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47"/>
          <p:cNvGrpSpPr/>
          <p:nvPr/>
        </p:nvGrpSpPr>
        <p:grpSpPr>
          <a:xfrm>
            <a:off x="3098929" y="2160641"/>
            <a:ext cx="320378" cy="320378"/>
            <a:chOff x="2623275" y="2333250"/>
            <a:chExt cx="381175" cy="381175"/>
          </a:xfrm>
        </p:grpSpPr>
        <p:sp>
          <p:nvSpPr>
            <p:cNvPr id="781" name="Google Shape;781;p47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47"/>
          <p:cNvGrpSpPr/>
          <p:nvPr/>
        </p:nvGrpSpPr>
        <p:grpSpPr>
          <a:xfrm>
            <a:off x="3738634" y="2105378"/>
            <a:ext cx="170937" cy="426827"/>
            <a:chOff x="3384375" y="2267500"/>
            <a:chExt cx="203375" cy="507825"/>
          </a:xfrm>
        </p:grpSpPr>
        <p:sp>
          <p:nvSpPr>
            <p:cNvPr id="786" name="Google Shape;786;p4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47"/>
          <p:cNvGrpSpPr/>
          <p:nvPr/>
        </p:nvGrpSpPr>
        <p:grpSpPr>
          <a:xfrm>
            <a:off x="4883941" y="2159611"/>
            <a:ext cx="140237" cy="318339"/>
            <a:chOff x="4747025" y="2332025"/>
            <a:chExt cx="166850" cy="378750"/>
          </a:xfrm>
        </p:grpSpPr>
        <p:sp>
          <p:nvSpPr>
            <p:cNvPr id="789" name="Google Shape;789;p4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47"/>
          <p:cNvGrpSpPr/>
          <p:nvPr/>
        </p:nvGrpSpPr>
        <p:grpSpPr>
          <a:xfrm>
            <a:off x="4316415" y="2107416"/>
            <a:ext cx="145343" cy="422729"/>
            <a:chOff x="4071800" y="2269925"/>
            <a:chExt cx="172925" cy="502950"/>
          </a:xfrm>
        </p:grpSpPr>
        <p:sp>
          <p:nvSpPr>
            <p:cNvPr id="792" name="Google Shape;792;p47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" name="Google Shape;794;p47"/>
          <p:cNvSpPr/>
          <p:nvPr/>
        </p:nvSpPr>
        <p:spPr>
          <a:xfrm>
            <a:off x="5359036" y="2152016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" name="Google Shape;795;p47"/>
          <p:cNvGrpSpPr/>
          <p:nvPr/>
        </p:nvGrpSpPr>
        <p:grpSpPr>
          <a:xfrm>
            <a:off x="5914121" y="2158077"/>
            <a:ext cx="345971" cy="325505"/>
            <a:chOff x="5972700" y="2330200"/>
            <a:chExt cx="411625" cy="387275"/>
          </a:xfrm>
        </p:grpSpPr>
        <p:sp>
          <p:nvSpPr>
            <p:cNvPr id="796" name="Google Shape;796;p4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47"/>
          <p:cNvGrpSpPr/>
          <p:nvPr/>
        </p:nvGrpSpPr>
        <p:grpSpPr>
          <a:xfrm>
            <a:off x="1509418" y="2686206"/>
            <a:ext cx="109538" cy="399195"/>
            <a:chOff x="732125" y="2958550"/>
            <a:chExt cx="130325" cy="474950"/>
          </a:xfrm>
        </p:grpSpPr>
        <p:sp>
          <p:nvSpPr>
            <p:cNvPr id="799" name="Google Shape;799;p4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47"/>
          <p:cNvSpPr/>
          <p:nvPr/>
        </p:nvSpPr>
        <p:spPr>
          <a:xfrm>
            <a:off x="2526338" y="2670435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7"/>
          <p:cNvSpPr/>
          <p:nvPr/>
        </p:nvSpPr>
        <p:spPr>
          <a:xfrm>
            <a:off x="2004830" y="2670435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" name="Google Shape;809;p47"/>
          <p:cNvGrpSpPr/>
          <p:nvPr/>
        </p:nvGrpSpPr>
        <p:grpSpPr>
          <a:xfrm>
            <a:off x="3065162" y="2699002"/>
            <a:ext cx="387933" cy="367467"/>
            <a:chOff x="2583100" y="2973775"/>
            <a:chExt cx="461550" cy="437200"/>
          </a:xfrm>
        </p:grpSpPr>
        <p:sp>
          <p:nvSpPr>
            <p:cNvPr id="810" name="Google Shape;810;p4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47"/>
          <p:cNvSpPr/>
          <p:nvPr/>
        </p:nvSpPr>
        <p:spPr>
          <a:xfrm>
            <a:off x="4776106" y="2707797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47"/>
          <p:cNvGrpSpPr/>
          <p:nvPr/>
        </p:nvGrpSpPr>
        <p:grpSpPr>
          <a:xfrm>
            <a:off x="5304611" y="2727159"/>
            <a:ext cx="435022" cy="323445"/>
            <a:chOff x="5247525" y="3007275"/>
            <a:chExt cx="517575" cy="384825"/>
          </a:xfrm>
        </p:grpSpPr>
        <p:sp>
          <p:nvSpPr>
            <p:cNvPr id="814" name="Google Shape;814;p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47"/>
          <p:cNvGrpSpPr/>
          <p:nvPr/>
        </p:nvGrpSpPr>
        <p:grpSpPr>
          <a:xfrm>
            <a:off x="4215597" y="2708731"/>
            <a:ext cx="342882" cy="350068"/>
            <a:chOff x="3951850" y="2985350"/>
            <a:chExt cx="407950" cy="416500"/>
          </a:xfrm>
        </p:grpSpPr>
        <p:sp>
          <p:nvSpPr>
            <p:cNvPr id="817" name="Google Shape;817;p4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47"/>
          <p:cNvGrpSpPr/>
          <p:nvPr/>
        </p:nvGrpSpPr>
        <p:grpSpPr>
          <a:xfrm>
            <a:off x="1372269" y="3298279"/>
            <a:ext cx="397136" cy="305017"/>
            <a:chOff x="568950" y="3686775"/>
            <a:chExt cx="472500" cy="362900"/>
          </a:xfrm>
        </p:grpSpPr>
        <p:sp>
          <p:nvSpPr>
            <p:cNvPr id="822" name="Google Shape;822;p47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47"/>
          <p:cNvSpPr/>
          <p:nvPr/>
        </p:nvSpPr>
        <p:spPr>
          <a:xfrm>
            <a:off x="5949111" y="2691427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47"/>
          <p:cNvGrpSpPr/>
          <p:nvPr/>
        </p:nvGrpSpPr>
        <p:grpSpPr>
          <a:xfrm>
            <a:off x="1940321" y="3323872"/>
            <a:ext cx="377700" cy="253852"/>
            <a:chOff x="1244800" y="3717225"/>
            <a:chExt cx="449375" cy="302025"/>
          </a:xfrm>
        </p:grpSpPr>
        <p:sp>
          <p:nvSpPr>
            <p:cNvPr id="827" name="Google Shape;827;p47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47"/>
          <p:cNvGrpSpPr/>
          <p:nvPr/>
        </p:nvGrpSpPr>
        <p:grpSpPr>
          <a:xfrm>
            <a:off x="2510411" y="3304414"/>
            <a:ext cx="367467" cy="287115"/>
            <a:chOff x="1923075" y="3694075"/>
            <a:chExt cx="437200" cy="341600"/>
          </a:xfrm>
        </p:grpSpPr>
        <p:sp>
          <p:nvSpPr>
            <p:cNvPr id="834" name="Google Shape;834;p4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47"/>
          <p:cNvGrpSpPr/>
          <p:nvPr/>
        </p:nvGrpSpPr>
        <p:grpSpPr>
          <a:xfrm>
            <a:off x="3078967" y="3299813"/>
            <a:ext cx="360301" cy="295814"/>
            <a:chOff x="2599525" y="3688600"/>
            <a:chExt cx="428675" cy="351950"/>
          </a:xfrm>
        </p:grpSpPr>
        <p:sp>
          <p:nvSpPr>
            <p:cNvPr id="844" name="Google Shape;844;p4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47"/>
          <p:cNvGrpSpPr/>
          <p:nvPr/>
        </p:nvGrpSpPr>
        <p:grpSpPr>
          <a:xfrm>
            <a:off x="3661350" y="3279346"/>
            <a:ext cx="333700" cy="329077"/>
            <a:chOff x="3292425" y="3664250"/>
            <a:chExt cx="397025" cy="391525"/>
          </a:xfrm>
        </p:grpSpPr>
        <p:sp>
          <p:nvSpPr>
            <p:cNvPr id="848" name="Google Shape;848;p47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47"/>
          <p:cNvGrpSpPr/>
          <p:nvPr/>
        </p:nvGrpSpPr>
        <p:grpSpPr>
          <a:xfrm>
            <a:off x="4199207" y="3321813"/>
            <a:ext cx="369526" cy="268183"/>
            <a:chOff x="3932350" y="3714775"/>
            <a:chExt cx="439650" cy="319075"/>
          </a:xfrm>
        </p:grpSpPr>
        <p:sp>
          <p:nvSpPr>
            <p:cNvPr id="852" name="Google Shape;852;p4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4764191" y="3321813"/>
            <a:ext cx="369505" cy="268183"/>
            <a:chOff x="4604550" y="3714775"/>
            <a:chExt cx="439625" cy="319075"/>
          </a:xfrm>
        </p:grpSpPr>
        <p:sp>
          <p:nvSpPr>
            <p:cNvPr id="858" name="Google Shape;858;p4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47"/>
          <p:cNvGrpSpPr/>
          <p:nvPr/>
        </p:nvGrpSpPr>
        <p:grpSpPr>
          <a:xfrm>
            <a:off x="5342476" y="3294181"/>
            <a:ext cx="353136" cy="313738"/>
            <a:chOff x="5292575" y="3681900"/>
            <a:chExt cx="420150" cy="373275"/>
          </a:xfrm>
        </p:grpSpPr>
        <p:sp>
          <p:nvSpPr>
            <p:cNvPr id="861" name="Google Shape;861;p4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5887498" y="3254258"/>
            <a:ext cx="393060" cy="393060"/>
            <a:chOff x="5941025" y="3634400"/>
            <a:chExt cx="467650" cy="467650"/>
          </a:xfrm>
        </p:grpSpPr>
        <p:sp>
          <p:nvSpPr>
            <p:cNvPr id="869" name="Google Shape;869;p4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6477571" y="3279346"/>
            <a:ext cx="342882" cy="342903"/>
            <a:chOff x="6643075" y="3664250"/>
            <a:chExt cx="407950" cy="407975"/>
          </a:xfrm>
        </p:grpSpPr>
        <p:sp>
          <p:nvSpPr>
            <p:cNvPr id="876" name="Google Shape;876;p4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47"/>
          <p:cNvGrpSpPr/>
          <p:nvPr/>
        </p:nvGrpSpPr>
        <p:grpSpPr>
          <a:xfrm>
            <a:off x="1378405" y="3830000"/>
            <a:ext cx="371564" cy="371543"/>
            <a:chOff x="576250" y="4319400"/>
            <a:chExt cx="442075" cy="442050"/>
          </a:xfrm>
        </p:grpSpPr>
        <p:sp>
          <p:nvSpPr>
            <p:cNvPr id="879" name="Google Shape;879;p4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47"/>
          <p:cNvSpPr/>
          <p:nvPr/>
        </p:nvSpPr>
        <p:spPr>
          <a:xfrm>
            <a:off x="1928068" y="390229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7"/>
          <p:cNvSpPr/>
          <p:nvPr/>
        </p:nvSpPr>
        <p:spPr>
          <a:xfrm>
            <a:off x="4218791" y="384547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7"/>
          <p:cNvSpPr/>
          <p:nvPr/>
        </p:nvSpPr>
        <p:spPr>
          <a:xfrm>
            <a:off x="3653786" y="3866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7"/>
          <p:cNvSpPr/>
          <p:nvPr/>
        </p:nvSpPr>
        <p:spPr>
          <a:xfrm>
            <a:off x="4782263" y="3843944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" name="Google Shape;887;p47"/>
          <p:cNvGrpSpPr/>
          <p:nvPr/>
        </p:nvGrpSpPr>
        <p:grpSpPr>
          <a:xfrm>
            <a:off x="5322010" y="3848932"/>
            <a:ext cx="394068" cy="325505"/>
            <a:chOff x="5268225" y="4341925"/>
            <a:chExt cx="468850" cy="387275"/>
          </a:xfrm>
        </p:grpSpPr>
        <p:sp>
          <p:nvSpPr>
            <p:cNvPr id="888" name="Google Shape;888;p47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7"/>
          <p:cNvGrpSpPr/>
          <p:nvPr/>
        </p:nvGrpSpPr>
        <p:grpSpPr>
          <a:xfrm>
            <a:off x="5906956" y="3838699"/>
            <a:ext cx="354145" cy="354145"/>
            <a:chOff x="5964175" y="4329750"/>
            <a:chExt cx="421350" cy="421350"/>
          </a:xfrm>
        </p:grpSpPr>
        <p:sp>
          <p:nvSpPr>
            <p:cNvPr id="897" name="Google Shape;897;p4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1942864" y="4403683"/>
            <a:ext cx="372594" cy="360301"/>
            <a:chOff x="1247825" y="5001950"/>
            <a:chExt cx="443300" cy="428675"/>
          </a:xfrm>
        </p:grpSpPr>
        <p:sp>
          <p:nvSpPr>
            <p:cNvPr id="900" name="Google Shape;900;p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47"/>
          <p:cNvGrpSpPr/>
          <p:nvPr/>
        </p:nvGrpSpPr>
        <p:grpSpPr>
          <a:xfrm>
            <a:off x="2541110" y="4385760"/>
            <a:ext cx="306068" cy="389992"/>
            <a:chOff x="1959600" y="4980625"/>
            <a:chExt cx="364150" cy="464000"/>
          </a:xfrm>
        </p:grpSpPr>
        <p:sp>
          <p:nvSpPr>
            <p:cNvPr id="907" name="Google Shape;907;p4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7"/>
          <p:cNvGrpSpPr/>
          <p:nvPr/>
        </p:nvGrpSpPr>
        <p:grpSpPr>
          <a:xfrm>
            <a:off x="3083590" y="4400615"/>
            <a:ext cx="351077" cy="360806"/>
            <a:chOff x="2605025" y="4998300"/>
            <a:chExt cx="417700" cy="429275"/>
          </a:xfrm>
        </p:grpSpPr>
        <p:sp>
          <p:nvSpPr>
            <p:cNvPr id="915" name="Google Shape;915;p4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47"/>
          <p:cNvGrpSpPr/>
          <p:nvPr/>
        </p:nvGrpSpPr>
        <p:grpSpPr>
          <a:xfrm>
            <a:off x="3614282" y="4403683"/>
            <a:ext cx="419662" cy="349543"/>
            <a:chOff x="3236425" y="5001950"/>
            <a:chExt cx="499300" cy="415875"/>
          </a:xfrm>
        </p:grpSpPr>
        <p:sp>
          <p:nvSpPr>
            <p:cNvPr id="919" name="Google Shape;919;p4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4229402" y="4385760"/>
            <a:ext cx="319369" cy="380263"/>
            <a:chOff x="3968275" y="4980625"/>
            <a:chExt cx="379975" cy="452425"/>
          </a:xfrm>
        </p:grpSpPr>
        <p:sp>
          <p:nvSpPr>
            <p:cNvPr id="926" name="Google Shape;926;p4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7"/>
          <p:cNvGrpSpPr/>
          <p:nvPr/>
        </p:nvGrpSpPr>
        <p:grpSpPr>
          <a:xfrm>
            <a:off x="5884935" y="4470713"/>
            <a:ext cx="404323" cy="220085"/>
            <a:chOff x="5937975" y="5081700"/>
            <a:chExt cx="481050" cy="261850"/>
          </a:xfrm>
        </p:grpSpPr>
        <p:sp>
          <p:nvSpPr>
            <p:cNvPr id="930" name="Google Shape;930;p4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47"/>
          <p:cNvGrpSpPr/>
          <p:nvPr/>
        </p:nvGrpSpPr>
        <p:grpSpPr>
          <a:xfrm>
            <a:off x="6503143" y="4428247"/>
            <a:ext cx="290183" cy="333679"/>
            <a:chOff x="6673500" y="5031175"/>
            <a:chExt cx="345250" cy="397000"/>
          </a:xfrm>
        </p:grpSpPr>
        <p:sp>
          <p:nvSpPr>
            <p:cNvPr id="934" name="Google Shape;934;p4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47"/>
          <p:cNvGrpSpPr/>
          <p:nvPr/>
        </p:nvGrpSpPr>
        <p:grpSpPr>
          <a:xfrm>
            <a:off x="4195130" y="452892"/>
            <a:ext cx="387933" cy="345971"/>
            <a:chOff x="3927500" y="301425"/>
            <a:chExt cx="461550" cy="411625"/>
          </a:xfrm>
        </p:grpSpPr>
        <p:sp>
          <p:nvSpPr>
            <p:cNvPr id="940" name="Google Shape;940;p4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47"/>
          <p:cNvGrpSpPr/>
          <p:nvPr/>
        </p:nvGrpSpPr>
        <p:grpSpPr>
          <a:xfrm>
            <a:off x="6482677" y="459553"/>
            <a:ext cx="332670" cy="332670"/>
            <a:chOff x="6649150" y="309350"/>
            <a:chExt cx="395800" cy="395800"/>
          </a:xfrm>
        </p:grpSpPr>
        <p:sp>
          <p:nvSpPr>
            <p:cNvPr id="968" name="Google Shape;968;p47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7"/>
          <p:cNvGrpSpPr/>
          <p:nvPr/>
        </p:nvGrpSpPr>
        <p:grpSpPr>
          <a:xfrm>
            <a:off x="5915130" y="467223"/>
            <a:ext cx="337797" cy="319873"/>
            <a:chOff x="5973900" y="318475"/>
            <a:chExt cx="401900" cy="380575"/>
          </a:xfrm>
        </p:grpSpPr>
        <p:sp>
          <p:nvSpPr>
            <p:cNvPr id="992" name="Google Shape;992;p4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1960283" y="980516"/>
            <a:ext cx="342882" cy="418128"/>
            <a:chOff x="1268550" y="929175"/>
            <a:chExt cx="407950" cy="497475"/>
          </a:xfrm>
        </p:grpSpPr>
        <p:sp>
          <p:nvSpPr>
            <p:cNvPr id="1007" name="Google Shape;1007;p47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47"/>
          <p:cNvGrpSpPr/>
          <p:nvPr/>
        </p:nvGrpSpPr>
        <p:grpSpPr>
          <a:xfrm>
            <a:off x="6446347" y="996380"/>
            <a:ext cx="405331" cy="388962"/>
            <a:chOff x="6605925" y="948050"/>
            <a:chExt cx="482250" cy="462775"/>
          </a:xfrm>
        </p:grpSpPr>
        <p:sp>
          <p:nvSpPr>
            <p:cNvPr id="1011" name="Google Shape;1011;p47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47"/>
          <p:cNvGrpSpPr/>
          <p:nvPr/>
        </p:nvGrpSpPr>
        <p:grpSpPr>
          <a:xfrm>
            <a:off x="6541029" y="2148349"/>
            <a:ext cx="215966" cy="342399"/>
            <a:chOff x="6718575" y="2318625"/>
            <a:chExt cx="256950" cy="407375"/>
          </a:xfrm>
        </p:grpSpPr>
        <p:sp>
          <p:nvSpPr>
            <p:cNvPr id="1018" name="Google Shape;1018;p4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7"/>
          <p:cNvGrpSpPr/>
          <p:nvPr/>
        </p:nvGrpSpPr>
        <p:grpSpPr>
          <a:xfrm>
            <a:off x="3642418" y="2775257"/>
            <a:ext cx="363369" cy="221115"/>
            <a:chOff x="3269900" y="3064500"/>
            <a:chExt cx="432325" cy="263075"/>
          </a:xfrm>
        </p:grpSpPr>
        <p:sp>
          <p:nvSpPr>
            <p:cNvPr id="1027" name="Google Shape;1027;p47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47"/>
          <p:cNvGrpSpPr/>
          <p:nvPr/>
        </p:nvGrpSpPr>
        <p:grpSpPr>
          <a:xfrm>
            <a:off x="6516444" y="2707701"/>
            <a:ext cx="265115" cy="372594"/>
            <a:chOff x="6689325" y="2984125"/>
            <a:chExt cx="315425" cy="443300"/>
          </a:xfrm>
        </p:grpSpPr>
        <p:sp>
          <p:nvSpPr>
            <p:cNvPr id="1031" name="Google Shape;1031;p47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47"/>
          <p:cNvGrpSpPr/>
          <p:nvPr/>
        </p:nvGrpSpPr>
        <p:grpSpPr>
          <a:xfrm>
            <a:off x="2565170" y="3802369"/>
            <a:ext cx="256416" cy="414535"/>
            <a:chOff x="1988225" y="4286525"/>
            <a:chExt cx="305075" cy="493200"/>
          </a:xfrm>
        </p:grpSpPr>
        <p:sp>
          <p:nvSpPr>
            <p:cNvPr id="1037" name="Google Shape;1037;p47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7"/>
          <p:cNvGrpSpPr/>
          <p:nvPr/>
        </p:nvGrpSpPr>
        <p:grpSpPr>
          <a:xfrm>
            <a:off x="3109162" y="3831534"/>
            <a:ext cx="309640" cy="392030"/>
            <a:chOff x="2635450" y="4321225"/>
            <a:chExt cx="368400" cy="466425"/>
          </a:xfrm>
        </p:grpSpPr>
        <p:sp>
          <p:nvSpPr>
            <p:cNvPr id="1045" name="Google Shape;1045;p4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47"/>
          <p:cNvGrpSpPr/>
          <p:nvPr/>
        </p:nvGrpSpPr>
        <p:grpSpPr>
          <a:xfrm>
            <a:off x="6477571" y="3821805"/>
            <a:ext cx="342882" cy="383835"/>
            <a:chOff x="6643075" y="4309650"/>
            <a:chExt cx="407950" cy="456675"/>
          </a:xfrm>
        </p:grpSpPr>
        <p:sp>
          <p:nvSpPr>
            <p:cNvPr id="1052" name="Google Shape;1052;p47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47"/>
          <p:cNvGrpSpPr/>
          <p:nvPr/>
        </p:nvGrpSpPr>
        <p:grpSpPr>
          <a:xfrm>
            <a:off x="5292844" y="4363760"/>
            <a:ext cx="452420" cy="433992"/>
            <a:chOff x="5233525" y="4954450"/>
            <a:chExt cx="538275" cy="516350"/>
          </a:xfrm>
        </p:grpSpPr>
        <p:sp>
          <p:nvSpPr>
            <p:cNvPr id="1062" name="Google Shape;1062;p4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47"/>
          <p:cNvGrpSpPr/>
          <p:nvPr/>
        </p:nvGrpSpPr>
        <p:grpSpPr>
          <a:xfrm>
            <a:off x="4723763" y="4371429"/>
            <a:ext cx="460615" cy="418653"/>
            <a:chOff x="4556450" y="4963575"/>
            <a:chExt cx="548025" cy="498100"/>
          </a:xfrm>
        </p:grpSpPr>
        <p:sp>
          <p:nvSpPr>
            <p:cNvPr id="1074" name="Google Shape;1074;p4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47"/>
          <p:cNvGrpSpPr/>
          <p:nvPr/>
        </p:nvGrpSpPr>
        <p:grpSpPr>
          <a:xfrm>
            <a:off x="1341045" y="4462014"/>
            <a:ext cx="445255" cy="246182"/>
            <a:chOff x="531800" y="5071350"/>
            <a:chExt cx="529750" cy="292900"/>
          </a:xfrm>
        </p:grpSpPr>
        <p:sp>
          <p:nvSpPr>
            <p:cNvPr id="1080" name="Google Shape;1080;p4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47"/>
          <p:cNvGrpSpPr/>
          <p:nvPr/>
        </p:nvGrpSpPr>
        <p:grpSpPr>
          <a:xfrm>
            <a:off x="8100269" y="2403375"/>
            <a:ext cx="433992" cy="422729"/>
            <a:chOff x="5916675" y="927975"/>
            <a:chExt cx="516350" cy="502950"/>
          </a:xfrm>
        </p:grpSpPr>
        <p:sp>
          <p:nvSpPr>
            <p:cNvPr id="1088" name="Google Shape;1088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47"/>
          <p:cNvGrpSpPr/>
          <p:nvPr/>
        </p:nvGrpSpPr>
        <p:grpSpPr>
          <a:xfrm>
            <a:off x="7216289" y="3109277"/>
            <a:ext cx="1079481" cy="1051467"/>
            <a:chOff x="5916675" y="927975"/>
            <a:chExt cx="516350" cy="502950"/>
          </a:xfrm>
        </p:grpSpPr>
        <p:sp>
          <p:nvSpPr>
            <p:cNvPr id="1091" name="Google Shape;1091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47"/>
          <p:cNvGrpSpPr/>
          <p:nvPr/>
        </p:nvGrpSpPr>
        <p:grpSpPr>
          <a:xfrm>
            <a:off x="7216432" y="2403375"/>
            <a:ext cx="433992" cy="422729"/>
            <a:chOff x="5916675" y="927975"/>
            <a:chExt cx="516350" cy="502950"/>
          </a:xfrm>
        </p:grpSpPr>
        <p:sp>
          <p:nvSpPr>
            <p:cNvPr id="1094" name="Google Shape;1094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6" name="Google Shape;1096;p47"/>
          <p:cNvSpPr/>
          <p:nvPr/>
        </p:nvSpPr>
        <p:spPr>
          <a:xfrm>
            <a:off x="8292430" y="26397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7"/>
          <p:cNvSpPr/>
          <p:nvPr/>
        </p:nvSpPr>
        <p:spPr>
          <a:xfrm>
            <a:off x="7408593" y="26397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7"/>
          <p:cNvSpPr/>
          <p:nvPr/>
        </p:nvSpPr>
        <p:spPr>
          <a:xfrm>
            <a:off x="7694128" y="3697290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oogle Shape;1103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04" name="Google Shape;1104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11" name="Google Shape;1111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16" name="Google Shape;1116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20" name="Google Shape;1120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26" name="Google Shape;1126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30" name="Google Shape;1130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35" name="Google Shape;1135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41" name="Google Shape;1141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48" name="Google Shape;1148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0" name="Google Shape;1150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51" name="Google Shape;1151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55" name="Google Shape;1155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62" name="Google Shape;1162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68" name="Google Shape;1168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72" name="Google Shape;1172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73" name="Google Shape;1173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3" name="Google Shape;1183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90" name="Google Shape;1190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95" name="Google Shape;1195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01" name="Google Shape;1201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08" name="Google Shape;1208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13" name="Google Shape;1213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18" name="Google Shape;1218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3" name="Google Shape;1223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24" name="Google Shape;122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4" name="Google Shape;1234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35" name="Google Shape;1235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8" name="Google Shape;1238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39" name="Google Shape;1239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9" name="Google Shape;1249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50" name="Google Shape;1250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4" name="Google Shape;1254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55" name="Google Shape;125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5" name="Google Shape;1265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66" name="Google Shape;1266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3" name="Google Shape;1273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74" name="Google Shape;1274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79" name="Google Shape;1279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3" name="Google Shape;1283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84" name="Google Shape;1284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90" name="Google Shape;1290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97" name="Google Shape;1297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01" name="Google Shape;1301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07" name="Google Shape;1307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3" name="Google Shape;1313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14" name="Google Shape;1314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18" name="Google Shape;1318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23" name="Google Shape;1323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30" name="Google Shape;1330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38" name="Google Shape;1338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43" name="Google Shape;1343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47" name="Google Shape;1347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51" name="Google Shape;1351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56" name="Google Shape;1356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61" name="Google Shape;1361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6" name="Google Shape;1366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67" name="Google Shape;1367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74" name="Google Shape;1374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82" name="Google Shape;1382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95" name="Google Shape;1395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00" name="Google Shape;1400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04" name="Google Shape;1404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0" name="Google Shape;1410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11" name="Google Shape;1411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9" name="Google Shape;1419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20" name="Google Shape;1420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33" name="Google Shape;1433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5" name="Google Shape;1445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46" name="Google Shape;1446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8" name="Google Shape;1458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59" name="Google Shape;1459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5" name="Google Shape;1465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66" name="Google Shape;1466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1" name="Google Shape;1481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82" name="Google Shape;1482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6" name="Google Shape;1486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87" name="Google Shape;1487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88" name="Google Shape;1488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92" name="Google Shape;1492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5" name="Google Shape;1495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96" name="Google Shape;1496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9" name="Google Shape;1499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00" name="Google Shape;1500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3" name="Google Shape;1503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04" name="Google Shape;1504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2" name="Google Shape;1512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13" name="Google Shape;1513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1537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38" name="Google Shape;1538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39" name="Google Shape;153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1" name="Google Shape;1541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42" name="Google Shape;154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4" name="Google Shape;1544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45" name="Google Shape;154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47" name="Google Shape;1547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48" name="Google Shape;1548;p4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9"/>
          <p:cNvSpPr txBox="1"/>
          <p:nvPr/>
        </p:nvSpPr>
        <p:spPr>
          <a:xfrm>
            <a:off x="1341500" y="780950"/>
            <a:ext cx="6985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Now you can use any emoji as an icon!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4" name="Google Shape;1554;p49"/>
          <p:cNvSpPr txBox="1"/>
          <p:nvPr/>
        </p:nvSpPr>
        <p:spPr>
          <a:xfrm>
            <a:off x="1341500" y="240933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1"/>
                </a:highlight>
                <a:latin typeface="Quicksand"/>
                <a:ea typeface="Quicksand"/>
                <a:cs typeface="Quicksand"/>
                <a:sym typeface="Quicksand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5" name="Google Shape;1555;p4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62" name="Google Shape;1562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63" name="Google Shape;1563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64" name="Google Shape;1564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5" name="Google Shape;1565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6" name="Google Shape;1566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67" name="Google Shape;1567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8" name="Google Shape;1568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9" name="Google Shape;1569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70" name="Google Shape;1570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1" name="Google Shape;1571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2" name="Google Shape;1572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73" name="Google Shape;1573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4" name="Google Shape;1574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1633225" y="1493520"/>
            <a:ext cx="6700500" cy="1488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Faire le planning </a:t>
            </a:r>
            <a:r>
              <a:rPr lang="fr-FR" dirty="0">
                <a:solidFill>
                  <a:schemeClr val="accent1"/>
                </a:solidFill>
              </a:rPr>
              <a:t>correspond au fait de placer </a:t>
            </a:r>
            <a:r>
              <a:rPr lang="fr-FR" dirty="0"/>
              <a:t>les bon </a:t>
            </a:r>
            <a:r>
              <a:rPr lang="fr-FR" b="1" dirty="0"/>
              <a:t>opérateur</a:t>
            </a:r>
            <a:r>
              <a:rPr lang="fr-FR" dirty="0"/>
              <a:t> </a:t>
            </a:r>
            <a:r>
              <a:rPr lang="fr-FR" dirty="0">
                <a:solidFill>
                  <a:schemeClr val="accent1"/>
                </a:solidFill>
              </a:rPr>
              <a:t>formé </a:t>
            </a:r>
            <a:r>
              <a:rPr lang="fr-FR" dirty="0"/>
              <a:t>au bon </a:t>
            </a:r>
            <a:r>
              <a:rPr lang="fr-FR" b="1" dirty="0"/>
              <a:t>poste</a:t>
            </a:r>
            <a:r>
              <a:rPr lang="fr-FR" dirty="0"/>
              <a:t>, toute les </a:t>
            </a:r>
            <a:r>
              <a:rPr lang="fr-FR" b="1" dirty="0"/>
              <a:t>semaines</a:t>
            </a:r>
            <a:r>
              <a:rPr lang="fr-FR" dirty="0">
                <a:solidFill>
                  <a:schemeClr val="accent1"/>
                </a:solidFill>
              </a:rPr>
              <a:t>, pour chaque secteurs, le </a:t>
            </a:r>
            <a:r>
              <a:rPr lang="fr-FR" b="1" dirty="0"/>
              <a:t>team leader </a:t>
            </a:r>
            <a:r>
              <a:rPr lang="fr-FR" dirty="0"/>
              <a:t>est responsable</a:t>
            </a:r>
            <a:r>
              <a:rPr lang="fr-FR" dirty="0">
                <a:solidFill>
                  <a:schemeClr val="accent1"/>
                </a:solidFill>
              </a:rPr>
              <a:t> de cette tache.</a:t>
            </a:r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05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29724" y="226369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286C0C85-8134-8F2B-F075-5AACF81962E4}"/>
              </a:ext>
            </a:extLst>
          </p:cNvPr>
          <p:cNvSpPr/>
          <p:nvPr/>
        </p:nvSpPr>
        <p:spPr>
          <a:xfrm>
            <a:off x="623980" y="339294"/>
            <a:ext cx="607255" cy="589800"/>
          </a:xfrm>
          <a:prstGeom prst="ellipse">
            <a:avLst/>
          </a:prstGeom>
          <a:solidFill>
            <a:srgbClr val="39C0BA"/>
          </a:solidFill>
          <a:ln>
            <a:solidFill>
              <a:srgbClr val="2E3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96;p15">
            <a:extLst>
              <a:ext uri="{FF2B5EF4-FFF2-40B4-BE49-F238E27FC236}">
                <a16:creationId xmlns:a16="http://schemas.microsoft.com/office/drawing/2014/main" id="{343A0E5A-E02E-BDC8-40B4-6058C47AC85F}"/>
              </a:ext>
            </a:extLst>
          </p:cNvPr>
          <p:cNvSpPr txBox="1"/>
          <p:nvPr/>
        </p:nvSpPr>
        <p:spPr>
          <a:xfrm>
            <a:off x="526356" y="333144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94;p15">
            <a:extLst>
              <a:ext uri="{FF2B5EF4-FFF2-40B4-BE49-F238E27FC236}">
                <a16:creationId xmlns:a16="http://schemas.microsoft.com/office/drawing/2014/main" id="{9FBC54FD-7A15-4753-37FC-C01E76A925D0}"/>
              </a:ext>
            </a:extLst>
          </p:cNvPr>
          <p:cNvSpPr txBox="1">
            <a:spLocks/>
          </p:cNvSpPr>
          <p:nvPr/>
        </p:nvSpPr>
        <p:spPr>
          <a:xfrm>
            <a:off x="1426480" y="333144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Quicksand"/>
              <a:buNone/>
              <a:defRPr sz="3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fr-FR" dirty="0"/>
              <a:t>CONTEXTE &amp; FAITS GENERATEURS</a:t>
            </a:r>
          </a:p>
        </p:txBody>
      </p:sp>
      <p:sp>
        <p:nvSpPr>
          <p:cNvPr id="7" name="Google Shape;95;p15">
            <a:extLst>
              <a:ext uri="{FF2B5EF4-FFF2-40B4-BE49-F238E27FC236}">
                <a16:creationId xmlns:a16="http://schemas.microsoft.com/office/drawing/2014/main" id="{DA9F4201-E2FE-BEFC-2B0C-702FB8E69BF0}"/>
              </a:ext>
            </a:extLst>
          </p:cNvPr>
          <p:cNvSpPr txBox="1">
            <a:spLocks/>
          </p:cNvSpPr>
          <p:nvPr/>
        </p:nvSpPr>
        <p:spPr>
          <a:xfrm>
            <a:off x="1463631" y="808269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None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/>
            <a:endParaRPr lang="fr-FR" dirty="0"/>
          </a:p>
          <a:p>
            <a:pPr marL="0" indent="0"/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Contexte RNCP &amp; Provenance du projet – C 1.1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Contexte usine &amp; routine de création de planning – C 1.1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Etat actuel de la routine – C 1.7</a:t>
            </a:r>
          </a:p>
          <a:p>
            <a:pPr marL="0" indent="0"/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But, objectifs &amp; périmètre du projet – C 1.1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56B2C-6BCE-FADD-1FCB-CC20E87571E4}"/>
              </a:ext>
            </a:extLst>
          </p:cNvPr>
          <p:cNvSpPr/>
          <p:nvPr/>
        </p:nvSpPr>
        <p:spPr>
          <a:xfrm>
            <a:off x="572371" y="1886114"/>
            <a:ext cx="710469" cy="1249899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E34AF4F-A6DA-7873-01A8-8CBAB7B3963D}"/>
              </a:ext>
            </a:extLst>
          </p:cNvPr>
          <p:cNvCxnSpPr/>
          <p:nvPr/>
        </p:nvCxnSpPr>
        <p:spPr>
          <a:xfrm>
            <a:off x="939871" y="1712197"/>
            <a:ext cx="0" cy="1597731"/>
          </a:xfrm>
          <a:prstGeom prst="line">
            <a:avLst/>
          </a:prstGeom>
          <a:ln>
            <a:solidFill>
              <a:srgbClr val="999F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903355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3764</Words>
  <Application>Microsoft Office PowerPoint</Application>
  <PresentationFormat>Affichage à l'écran (16:9)</PresentationFormat>
  <Paragraphs>1035</Paragraphs>
  <Slides>74</Slides>
  <Notes>74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1" baseType="lpstr">
      <vt:lpstr>Wingdings</vt:lpstr>
      <vt:lpstr>Arial</vt:lpstr>
      <vt:lpstr>Montserrat</vt:lpstr>
      <vt:lpstr>Quicksand</vt:lpstr>
      <vt:lpstr>Courier New</vt:lpstr>
      <vt:lpstr>Calibri</vt:lpstr>
      <vt:lpstr>Eleanor template</vt:lpstr>
      <vt:lpstr>Architecture Distribuée Stream of tweets</vt:lpstr>
      <vt:lpstr>Notre équipe</vt:lpstr>
      <vt:lpstr>Schéma d’architecture</vt:lpstr>
      <vt:lpstr>Présentation PowerPoint</vt:lpstr>
      <vt:lpstr>CONTEXTE RNCP &amp; PROVENANCE DU PROJET – C 1.1</vt:lpstr>
      <vt:lpstr>Présentation PowerPoint</vt:lpstr>
      <vt:lpstr>CONTEXTE USINE &amp; ROUTINE DE CREATION DE PLANNING– C 1.1</vt:lpstr>
      <vt:lpstr>Présentation PowerPoint</vt:lpstr>
      <vt:lpstr>Présentation PowerPoint</vt:lpstr>
      <vt:lpstr>ETAT ACTUEL DE LA ROUTINE – C 1.7</vt:lpstr>
      <vt:lpstr>Présentation PowerPoint</vt:lpstr>
      <vt:lpstr>BUT, OBJECTIFS &amp; PERIMETRE DU PROJET – C 1.1</vt:lpstr>
      <vt:lpstr>BUT, OBJECTIFS &amp; PERIMETRE DU PROJET – C 1.1</vt:lpstr>
      <vt:lpstr>Présentation PowerPoint</vt:lpstr>
      <vt:lpstr>Solution Fonctionnelle V0 – Sans IA – C 1.4</vt:lpstr>
      <vt:lpstr>Présentation PowerPoint</vt:lpstr>
      <vt:lpstr>Solution Fonctionnelle V1 – Avec IA – C 1.4</vt:lpstr>
      <vt:lpstr>Présentation PowerPoint</vt:lpstr>
      <vt:lpstr>Details des fonctionnalités &amp; maquettes– C 1.4</vt:lpstr>
      <vt:lpstr>Details des fonctionnalités &amp; maquettes– C 1.4</vt:lpstr>
      <vt:lpstr>Details des fonctionnalités &amp; maquettes– C 1.4</vt:lpstr>
      <vt:lpstr>Details des fonctionnalités &amp; maquettes– C 1.4</vt:lpstr>
      <vt:lpstr>Details des fonctionnalités &amp; maquettes– C 1.4</vt:lpstr>
      <vt:lpstr>Details des fonctionnalités &amp; maquettes– C 1.4</vt:lpstr>
      <vt:lpstr>Details des fonctionnalités &amp; maquettes– C 1.4</vt:lpstr>
      <vt:lpstr>Présentation PowerPoint</vt:lpstr>
      <vt:lpstr>Schéma d’architecture application – C 1.4</vt:lpstr>
      <vt:lpstr>Présentation PowerPoint</vt:lpstr>
      <vt:lpstr>Management des risque – C 1.6/C 1.8</vt:lpstr>
      <vt:lpstr>Management des risque – C 1.6/C 1.8</vt:lpstr>
      <vt:lpstr>Présentation PowerPoint</vt:lpstr>
      <vt:lpstr>Etude de rentabilité – C 1.2/C1.5</vt:lpstr>
      <vt:lpstr>Etude de rentabilité – C 1.2/C1.5</vt:lpstr>
      <vt:lpstr>Présentation PowerPoint</vt:lpstr>
      <vt:lpstr>Présentation PowerPoint</vt:lpstr>
      <vt:lpstr>Merci . . .</vt:lpstr>
      <vt:lpstr>THIS IS A SLIDE TITLE</vt:lpstr>
      <vt:lpstr>Hello!</vt:lpstr>
      <vt:lpstr>INSTRUCTIONS FOR USE</vt:lpstr>
      <vt:lpstr>Présentation PowerPoint</vt:lpstr>
      <vt:lpstr>BIG CONCEPT</vt:lpstr>
      <vt:lpstr>YOU CAN ALSO SPLIT YOUR CONTENT</vt:lpstr>
      <vt:lpstr>IN TWO OR THREE COLUMNS</vt:lpstr>
      <vt:lpstr>A PICTURE IS WORTH A THOUSAND WORDS</vt:lpstr>
      <vt:lpstr>Présentation PowerPoint</vt:lpstr>
      <vt:lpstr>CONTEXTE USINE &amp; ROUTINE DE CREATION DE PLANNING– C 1.1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Présentation PowerPoint</vt:lpstr>
      <vt:lpstr>Présentation PowerPoint</vt:lpstr>
      <vt:lpstr>Présentation PowerPoint</vt:lpstr>
      <vt:lpstr>Présentation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Présentation PowerPoint</vt:lpstr>
      <vt:lpstr>Diagrams and infographics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PLANNING certification RNCP</dc:title>
  <dc:creator>Ismael Chakhari</dc:creator>
  <cp:lastModifiedBy>CHAKHARI Ismael</cp:lastModifiedBy>
  <cp:revision>34</cp:revision>
  <dcterms:modified xsi:type="dcterms:W3CDTF">2023-04-12T13:54:32Z</dcterms:modified>
</cp:coreProperties>
</file>